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2" r:id="rId13"/>
    <p:sldId id="268" r:id="rId14"/>
    <p:sldId id="269" r:id="rId15"/>
    <p:sldId id="270" r:id="rId16"/>
    <p:sldId id="274"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7/31/2021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7/31/2021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u-de.dataplatform.cloud.ibm.com/data/notebooks/converter/assets/0f2adef1-f612-47bd-bc8e-a64433846e71?project=17521eda-6442-4e6b-8356-067e13cef28e#data" TargetMode="External"/><Relationship Id="rId7" Type="http://schemas.openxmlformats.org/officeDocument/2006/relationships/hyperlink" Target="https://eu-de.dataplatform.cloud.ibm.com/data/notebooks/converter/assets/0f2adef1-f612-47bd-bc8e-a64433846e71?project=17521eda-6442-4e6b-8356-067e13cef28e#conclusion" TargetMode="External"/><Relationship Id="rId2" Type="http://schemas.openxmlformats.org/officeDocument/2006/relationships/hyperlink" Target="https://eu-de.dataplatform.cloud.ibm.com/data/notebooks/converter/assets/0f2adef1-f612-47bd-bc8e-a64433846e71?project=17521eda-6442-4e6b-8356-067e13cef28e#introduction" TargetMode="External"/><Relationship Id="rId1" Type="http://schemas.openxmlformats.org/officeDocument/2006/relationships/slideLayout" Target="../slideLayouts/slideLayout2.xml"/><Relationship Id="rId6" Type="http://schemas.openxmlformats.org/officeDocument/2006/relationships/hyperlink" Target="https://eu-de.dataplatform.cloud.ibm.com/data/notebooks/converter/assets/0f2adef1-f612-47bd-bc8e-a64433846e71?project=17521eda-6442-4e6b-8356-067e13cef28e#discussion" TargetMode="External"/><Relationship Id="rId5" Type="http://schemas.openxmlformats.org/officeDocument/2006/relationships/hyperlink" Target="https://eu-de.dataplatform.cloud.ibm.com/data/notebooks/converter/assets/0f2adef1-f612-47bd-bc8e-a64433846e71?project=17521eda-6442-4e6b-8356-067e13cef28e#results" TargetMode="External"/><Relationship Id="rId4" Type="http://schemas.openxmlformats.org/officeDocument/2006/relationships/hyperlink" Target="https://eu-de.dataplatform.cloud.ibm.com/data/notebooks/converter/assets/0f2adef1-f612-47bd-bc8e-a64433846e71?project=17521eda-6442-4e6b-8356-067e13cef28e#methodology"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Toronto" TargetMode="External"/><Relationship Id="rId7" Type="http://schemas.openxmlformats.org/officeDocument/2006/relationships/hyperlink" Target="https://foursquare.com/" TargetMode="External"/><Relationship Id="rId2" Type="http://schemas.openxmlformats.org/officeDocument/2006/relationships/hyperlink" Target="https://en.wikipedia.org/wiki/New_York_City" TargetMode="Externa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s://www.kaggle.com/" TargetMode="External"/><Relationship Id="rId4" Type="http://schemas.openxmlformats.org/officeDocument/2006/relationships/hyperlink" Target="https://en.wikipedia.org/wiki/List_of_postal_codes_of_Canada:_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foursquare.com/developers/apps" TargetMode="External"/><Relationship Id="rId2" Type="http://schemas.openxmlformats.org/officeDocument/2006/relationships/hyperlink" Target="https://cocl.us/Geospatial_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f-courses-data.s3.us.cloud-object-storage.appdomain.cloud/IBMDeveloperSkillsNetwork-DS0701EN-SkillsNetwork/labs/newyork_data.js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E00F-ACA8-47F3-87FF-7F6B078B0077}"/>
              </a:ext>
            </a:extLst>
          </p:cNvPr>
          <p:cNvSpPr>
            <a:spLocks noGrp="1"/>
          </p:cNvSpPr>
          <p:nvPr>
            <p:ph type="ctrTitle"/>
          </p:nvPr>
        </p:nvSpPr>
        <p:spPr>
          <a:xfrm>
            <a:off x="1145219" y="-8877"/>
            <a:ext cx="10298098" cy="4625266"/>
          </a:xfrm>
        </p:spPr>
        <p:txBody>
          <a:bodyPr>
            <a:normAutofit fontScale="90000"/>
          </a:bodyPr>
          <a:lstStyle/>
          <a:p>
            <a:pPr algn="ctr"/>
            <a:br>
              <a:rPr lang="en-IN" sz="2000" b="1" i="0" dirty="0">
                <a:solidFill>
                  <a:srgbClr val="000000"/>
                </a:solidFill>
                <a:effectLst/>
                <a:latin typeface="Helvetica Neue"/>
              </a:rPr>
            </a:br>
            <a:br>
              <a:rPr lang="en-IN" sz="2000" b="1" i="0" dirty="0">
                <a:solidFill>
                  <a:srgbClr val="000000"/>
                </a:solidFill>
                <a:effectLst/>
                <a:latin typeface="Helvetica Neue"/>
              </a:rPr>
            </a:br>
            <a:br>
              <a:rPr lang="en-US" b="1" dirty="0">
                <a:solidFill>
                  <a:srgbClr val="000000"/>
                </a:solidFill>
                <a:effectLst/>
                <a:latin typeface="inherit"/>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br>
              <a:rPr lang="en-US" b="0" i="0" dirty="0">
                <a:solidFill>
                  <a:srgbClr val="000000"/>
                </a:solidFill>
                <a:effectLst/>
                <a:latin typeface="Helvetica Neue"/>
              </a:rPr>
            </a:br>
            <a:r>
              <a:rPr lang="en-IN" sz="2200" b="1" i="0" dirty="0">
                <a:solidFill>
                  <a:srgbClr val="000000"/>
                </a:solidFill>
                <a:effectLst/>
                <a:latin typeface="Helvetica Neue"/>
              </a:rPr>
              <a:t>Capstone Project</a:t>
            </a:r>
            <a:br>
              <a:rPr lang="en-IN" sz="2200" b="1" i="0" dirty="0">
                <a:solidFill>
                  <a:srgbClr val="000000"/>
                </a:solidFill>
                <a:effectLst/>
                <a:latin typeface="Helvetica Neue"/>
              </a:rPr>
            </a:br>
            <a:br>
              <a:rPr lang="en-IN" sz="2200" b="1" i="0" dirty="0">
                <a:solidFill>
                  <a:srgbClr val="000000"/>
                </a:solidFill>
                <a:effectLst/>
                <a:latin typeface="Helvetica Neue"/>
              </a:rPr>
            </a:br>
            <a:r>
              <a:rPr lang="en-US" sz="2800" b="1" i="0" cap="none" dirty="0">
                <a:solidFill>
                  <a:srgbClr val="000000"/>
                </a:solidFill>
                <a:effectLst/>
                <a:latin typeface="Helvetica Neue"/>
              </a:rPr>
              <a:t>Analyzing the neighborhoods of New-</a:t>
            </a:r>
            <a:r>
              <a:rPr lang="en-US" sz="2800" b="1" cap="none" dirty="0">
                <a:solidFill>
                  <a:srgbClr val="000000"/>
                </a:solidFill>
                <a:latin typeface="Helvetica Neue"/>
              </a:rPr>
              <a:t>Y</a:t>
            </a:r>
            <a:r>
              <a:rPr lang="en-US" sz="2800" b="1" i="0" cap="none" dirty="0">
                <a:solidFill>
                  <a:srgbClr val="000000"/>
                </a:solidFill>
                <a:effectLst/>
                <a:latin typeface="Helvetica Neue"/>
              </a:rPr>
              <a:t>ork city and </a:t>
            </a:r>
            <a:r>
              <a:rPr lang="en-US" sz="2800" b="1" cap="none" dirty="0">
                <a:solidFill>
                  <a:srgbClr val="000000"/>
                </a:solidFill>
                <a:latin typeface="Helvetica Neue"/>
              </a:rPr>
              <a:t>T</a:t>
            </a:r>
            <a:r>
              <a:rPr lang="en-US" sz="2800" b="1" i="0" cap="none" dirty="0">
                <a:solidFill>
                  <a:srgbClr val="000000"/>
                </a:solidFill>
                <a:effectLst/>
                <a:latin typeface="Helvetica Neue"/>
              </a:rPr>
              <a:t>oronto</a:t>
            </a:r>
            <a:br>
              <a:rPr lang="en-US" sz="2800" b="1" i="0" cap="none" dirty="0">
                <a:solidFill>
                  <a:srgbClr val="000000"/>
                </a:solidFill>
                <a:effectLst/>
                <a:latin typeface="Helvetica Neue"/>
              </a:rPr>
            </a:br>
            <a:br>
              <a:rPr lang="en-US" sz="2200" b="1" i="0" cap="none" dirty="0">
                <a:solidFill>
                  <a:srgbClr val="000000"/>
                </a:solidFill>
                <a:effectLst/>
                <a:latin typeface="Helvetica Neue"/>
              </a:rPr>
            </a:br>
            <a:br>
              <a:rPr lang="en-IN" b="1" i="0" dirty="0">
                <a:solidFill>
                  <a:srgbClr val="000000"/>
                </a:solidFill>
                <a:effectLst/>
                <a:latin typeface="Helvetica Neue"/>
              </a:rPr>
            </a:br>
            <a:endParaRPr lang="en-IN" dirty="0"/>
          </a:p>
        </p:txBody>
      </p:sp>
      <p:sp>
        <p:nvSpPr>
          <p:cNvPr id="3" name="Subtitle 2">
            <a:extLst>
              <a:ext uri="{FF2B5EF4-FFF2-40B4-BE49-F238E27FC236}">
                <a16:creationId xmlns:a16="http://schemas.microsoft.com/office/drawing/2014/main" id="{1E096E86-4512-4C24-8DB0-07BE6F095582}"/>
              </a:ext>
            </a:extLst>
          </p:cNvPr>
          <p:cNvSpPr>
            <a:spLocks noGrp="1"/>
          </p:cNvSpPr>
          <p:nvPr>
            <p:ph type="subTitle" idx="1"/>
          </p:nvPr>
        </p:nvSpPr>
        <p:spPr/>
        <p:txBody>
          <a:bodyPr>
            <a:normAutofit/>
          </a:bodyPr>
          <a:lstStyle/>
          <a:p>
            <a:pPr algn="ctr"/>
            <a:r>
              <a:rPr lang="en-US" b="1" i="0" cap="none" dirty="0">
                <a:solidFill>
                  <a:srgbClr val="000000"/>
                </a:solidFill>
                <a:effectLst/>
                <a:latin typeface="ibm-plex-sans"/>
              </a:rPr>
              <a:t>Applied Data Science </a:t>
            </a:r>
            <a:r>
              <a:rPr lang="en-US" b="1" cap="none" dirty="0">
                <a:solidFill>
                  <a:srgbClr val="000000"/>
                </a:solidFill>
                <a:latin typeface="ibm-plex-sans"/>
              </a:rPr>
              <a:t>C</a:t>
            </a:r>
            <a:r>
              <a:rPr lang="en-US" b="1" i="0" cap="none" dirty="0">
                <a:solidFill>
                  <a:srgbClr val="000000"/>
                </a:solidFill>
                <a:effectLst/>
                <a:latin typeface="ibm-plex-sans"/>
              </a:rPr>
              <a:t>apstone by IBM/</a:t>
            </a:r>
            <a:r>
              <a:rPr lang="en-US" b="1" cap="none" dirty="0">
                <a:solidFill>
                  <a:srgbClr val="000000"/>
                </a:solidFill>
                <a:latin typeface="ibm-plex-sans"/>
              </a:rPr>
              <a:t>Co</a:t>
            </a:r>
            <a:r>
              <a:rPr lang="en-US" b="1" i="0" cap="none" dirty="0">
                <a:solidFill>
                  <a:srgbClr val="000000"/>
                </a:solidFill>
                <a:effectLst/>
                <a:latin typeface="ibm-plex-sans"/>
              </a:rPr>
              <a:t>ursera</a:t>
            </a:r>
          </a:p>
        </p:txBody>
      </p:sp>
    </p:spTree>
    <p:extLst>
      <p:ext uri="{BB962C8B-B14F-4D97-AF65-F5344CB8AC3E}">
        <p14:creationId xmlns:p14="http://schemas.microsoft.com/office/powerpoint/2010/main" val="1468144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20B7-63B4-46D3-B9B0-770F66C26897}"/>
              </a:ext>
            </a:extLst>
          </p:cNvPr>
          <p:cNvSpPr>
            <a:spLocks noGrp="1"/>
          </p:cNvSpPr>
          <p:nvPr>
            <p:ph type="title"/>
          </p:nvPr>
        </p:nvSpPr>
        <p:spPr>
          <a:xfrm>
            <a:off x="1141413" y="618518"/>
            <a:ext cx="9905998" cy="1041606"/>
          </a:xfrm>
        </p:spPr>
        <p:txBody>
          <a:bodyPr/>
          <a:lstStyle/>
          <a:p>
            <a:pPr algn="ctr"/>
            <a:r>
              <a:rPr lang="en-IN" sz="2000" b="1" i="0" dirty="0">
                <a:solidFill>
                  <a:srgbClr val="000000"/>
                </a:solidFill>
                <a:effectLst/>
                <a:latin typeface="Helvetica Neue"/>
              </a:rPr>
              <a:t>TechStack / framework Used</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983E342B-E86B-42E4-A271-DF5139C97256}"/>
              </a:ext>
            </a:extLst>
          </p:cNvPr>
          <p:cNvSpPr>
            <a:spLocks noGrp="1"/>
          </p:cNvSpPr>
          <p:nvPr>
            <p:ph idx="1"/>
          </p:nvPr>
        </p:nvSpPr>
        <p:spPr>
          <a:xfrm>
            <a:off x="1141412" y="1855433"/>
            <a:ext cx="9905999" cy="3935768"/>
          </a:xfrm>
        </p:spPr>
        <p:txBody>
          <a:bodyPr/>
          <a:lstStyle/>
          <a:p>
            <a:r>
              <a:rPr lang="en-IN" dirty="0">
                <a:solidFill>
                  <a:schemeClr val="bg1"/>
                </a:solidFill>
                <a:latin typeface="Helvetica Neue"/>
              </a:rPr>
              <a:t>Machine Learning Algorithm</a:t>
            </a:r>
          </a:p>
          <a:p>
            <a:r>
              <a:rPr lang="en-IN" dirty="0">
                <a:solidFill>
                  <a:schemeClr val="bg1"/>
                </a:solidFill>
                <a:latin typeface="Helvetica Neue"/>
              </a:rPr>
              <a:t>Web Scraping</a:t>
            </a:r>
          </a:p>
          <a:p>
            <a:r>
              <a:rPr lang="en-IN" dirty="0">
                <a:solidFill>
                  <a:schemeClr val="bg1"/>
                </a:solidFill>
                <a:latin typeface="Helvetica Neue"/>
              </a:rPr>
              <a:t>Foursquare API</a:t>
            </a:r>
          </a:p>
          <a:p>
            <a:r>
              <a:rPr lang="en-IN" dirty="0">
                <a:solidFill>
                  <a:schemeClr val="bg1"/>
                </a:solidFill>
                <a:latin typeface="Helvetica Neue"/>
              </a:rPr>
              <a:t>Geocoder</a:t>
            </a:r>
          </a:p>
          <a:p>
            <a:r>
              <a:rPr lang="en-IN" dirty="0">
                <a:solidFill>
                  <a:schemeClr val="bg1"/>
                </a:solidFill>
                <a:latin typeface="Helvetica Neue"/>
              </a:rPr>
              <a:t>Python / Pandas </a:t>
            </a:r>
            <a:r>
              <a:rPr lang="en-IN" dirty="0" err="1">
                <a:solidFill>
                  <a:schemeClr val="bg1"/>
                </a:solidFill>
                <a:latin typeface="Helvetica Neue"/>
              </a:rPr>
              <a:t>DataFrame</a:t>
            </a:r>
            <a:endParaRPr lang="en-IN" dirty="0">
              <a:solidFill>
                <a:schemeClr val="bg1"/>
              </a:solidFill>
              <a:latin typeface="Helvetica Neue"/>
            </a:endParaRPr>
          </a:p>
          <a:p>
            <a:r>
              <a:rPr lang="en-IN" dirty="0">
                <a:solidFill>
                  <a:schemeClr val="bg1"/>
                </a:solidFill>
                <a:latin typeface="Helvetica Neue"/>
              </a:rPr>
              <a:t>Beautiful Soup</a:t>
            </a:r>
          </a:p>
          <a:p>
            <a:r>
              <a:rPr lang="en-IN" dirty="0">
                <a:solidFill>
                  <a:schemeClr val="bg1"/>
                </a:solidFill>
                <a:latin typeface="Helvetica Neue"/>
              </a:rPr>
              <a:t>Folium</a:t>
            </a:r>
          </a:p>
        </p:txBody>
      </p:sp>
    </p:spTree>
    <p:extLst>
      <p:ext uri="{BB962C8B-B14F-4D97-AF65-F5344CB8AC3E}">
        <p14:creationId xmlns:p14="http://schemas.microsoft.com/office/powerpoint/2010/main" val="2340694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60AF-2377-4FC5-809B-C7F6C5084F21}"/>
              </a:ext>
            </a:extLst>
          </p:cNvPr>
          <p:cNvSpPr>
            <a:spLocks noGrp="1"/>
          </p:cNvSpPr>
          <p:nvPr>
            <p:ph type="title"/>
          </p:nvPr>
        </p:nvSpPr>
        <p:spPr>
          <a:xfrm>
            <a:off x="1141413" y="618518"/>
            <a:ext cx="9905998" cy="198228"/>
          </a:xfrm>
        </p:spPr>
        <p:txBody>
          <a:bodyPr>
            <a:normAutofit fontScale="90000"/>
          </a:bodyPr>
          <a:lstStyle/>
          <a:p>
            <a:pPr algn="ctr"/>
            <a:r>
              <a:rPr lang="en-IN" sz="2000" b="1" i="0" dirty="0">
                <a:solidFill>
                  <a:srgbClr val="000000"/>
                </a:solidFill>
                <a:effectLst/>
                <a:latin typeface="Helvetica Neue"/>
              </a:rPr>
              <a:t>Methodology Section</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90E335DF-0B8D-459D-8522-7D51636CD7A1}"/>
              </a:ext>
            </a:extLst>
          </p:cNvPr>
          <p:cNvSpPr>
            <a:spLocks noGrp="1"/>
          </p:cNvSpPr>
          <p:nvPr>
            <p:ph idx="1"/>
          </p:nvPr>
        </p:nvSpPr>
        <p:spPr>
          <a:xfrm>
            <a:off x="1141412" y="692458"/>
            <a:ext cx="9905999" cy="6165542"/>
          </a:xfrm>
        </p:spPr>
        <p:txBody>
          <a:bodyPr>
            <a:noAutofit/>
          </a:bodyPr>
          <a:lstStyle/>
          <a:p>
            <a:pPr marL="0" indent="0">
              <a:buNone/>
            </a:pPr>
            <a:r>
              <a:rPr lang="en-IN" sz="1600" b="1" i="0" dirty="0">
                <a:solidFill>
                  <a:srgbClr val="000000"/>
                </a:solidFill>
                <a:effectLst/>
                <a:latin typeface="Helvetica Neue"/>
              </a:rPr>
              <a:t>Prerequisite</a:t>
            </a:r>
          </a:p>
          <a:p>
            <a:r>
              <a:rPr lang="en-IN" sz="2000" dirty="0">
                <a:solidFill>
                  <a:schemeClr val="bg1"/>
                </a:solidFill>
                <a:latin typeface="Helvetica Neue"/>
              </a:rPr>
              <a:t>import numpy as np # library to handle data in a vectorized manner</a:t>
            </a:r>
          </a:p>
          <a:p>
            <a:r>
              <a:rPr lang="en-IN" sz="2000" dirty="0">
                <a:solidFill>
                  <a:schemeClr val="bg1"/>
                </a:solidFill>
                <a:latin typeface="Helvetica Neue"/>
              </a:rPr>
              <a:t>import pandas as pd # library for data analysis</a:t>
            </a:r>
          </a:p>
          <a:p>
            <a:r>
              <a:rPr lang="en-IN" sz="2000" dirty="0">
                <a:solidFill>
                  <a:schemeClr val="bg1"/>
                </a:solidFill>
                <a:latin typeface="Helvetica Neue"/>
              </a:rPr>
              <a:t>import json # library to handle JSON files</a:t>
            </a:r>
          </a:p>
          <a:p>
            <a:r>
              <a:rPr lang="en-IN" sz="2000" dirty="0">
                <a:solidFill>
                  <a:schemeClr val="bg1"/>
                </a:solidFill>
                <a:latin typeface="Helvetica Neue"/>
              </a:rPr>
              <a:t>from geopy.geocoders import Nominatim # convert an address into latitude and longitude values</a:t>
            </a:r>
          </a:p>
          <a:p>
            <a:r>
              <a:rPr lang="en-IN" sz="2000" dirty="0">
                <a:solidFill>
                  <a:schemeClr val="bg1"/>
                </a:solidFill>
                <a:latin typeface="Helvetica Neue"/>
              </a:rPr>
              <a:t>import requests # library to handle requests</a:t>
            </a:r>
          </a:p>
          <a:p>
            <a:r>
              <a:rPr lang="en-IN" sz="2000" dirty="0">
                <a:solidFill>
                  <a:schemeClr val="bg1"/>
                </a:solidFill>
                <a:latin typeface="Helvetica Neue"/>
              </a:rPr>
              <a:t>from pandas.io.json import json_normalize # tranform JSON file into a pandas dataframe</a:t>
            </a:r>
          </a:p>
          <a:p>
            <a:r>
              <a:rPr lang="en-IN" sz="2000" dirty="0">
                <a:solidFill>
                  <a:schemeClr val="bg1"/>
                </a:solidFill>
                <a:latin typeface="Helvetica Neue"/>
              </a:rPr>
              <a:t>import matplotlib.cm as cm</a:t>
            </a:r>
          </a:p>
          <a:p>
            <a:r>
              <a:rPr lang="en-IN" sz="2000" dirty="0">
                <a:solidFill>
                  <a:schemeClr val="bg1"/>
                </a:solidFill>
                <a:latin typeface="Helvetica Neue"/>
              </a:rPr>
              <a:t>import matplotlib.colors as colors</a:t>
            </a:r>
          </a:p>
          <a:p>
            <a:r>
              <a:rPr lang="en-IN" sz="2000" dirty="0">
                <a:solidFill>
                  <a:schemeClr val="bg1"/>
                </a:solidFill>
                <a:latin typeface="Helvetica Neue"/>
              </a:rPr>
              <a:t>from sklearn.cluster import KMeans</a:t>
            </a:r>
          </a:p>
          <a:p>
            <a:r>
              <a:rPr lang="en-IN" sz="2000" dirty="0">
                <a:solidFill>
                  <a:schemeClr val="bg1"/>
                </a:solidFill>
                <a:latin typeface="Helvetica Neue"/>
              </a:rPr>
              <a:t>#import folium # map rendering library</a:t>
            </a:r>
          </a:p>
        </p:txBody>
      </p:sp>
    </p:spTree>
    <p:extLst>
      <p:ext uri="{BB962C8B-B14F-4D97-AF65-F5344CB8AC3E}">
        <p14:creationId xmlns:p14="http://schemas.microsoft.com/office/powerpoint/2010/main" val="305703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3976-1F0E-44F9-AC2B-CA00A91FE118}"/>
              </a:ext>
            </a:extLst>
          </p:cNvPr>
          <p:cNvSpPr>
            <a:spLocks noGrp="1"/>
          </p:cNvSpPr>
          <p:nvPr>
            <p:ph type="title"/>
          </p:nvPr>
        </p:nvSpPr>
        <p:spPr>
          <a:xfrm>
            <a:off x="1141413" y="618518"/>
            <a:ext cx="9905998" cy="448281"/>
          </a:xfrm>
        </p:spPr>
        <p:txBody>
          <a:bodyPr>
            <a:noAutofit/>
          </a:bodyPr>
          <a:lstStyle/>
          <a:p>
            <a:r>
              <a:rPr lang="en-US" sz="2000" cap="none" dirty="0" err="1">
                <a:solidFill>
                  <a:schemeClr val="bg1"/>
                </a:solidFill>
                <a:latin typeface="Helvetica Neue"/>
                <a:ea typeface="+mn-ea"/>
                <a:cs typeface="+mn-cs"/>
              </a:rPr>
              <a:t>Afer</a:t>
            </a:r>
            <a:r>
              <a:rPr lang="en-US" sz="2000" cap="none" dirty="0">
                <a:solidFill>
                  <a:schemeClr val="bg1"/>
                </a:solidFill>
                <a:latin typeface="Helvetica Neue"/>
                <a:ea typeface="+mn-ea"/>
                <a:cs typeface="+mn-cs"/>
              </a:rPr>
              <a:t> data downloading, preprocessing and cleaning we have the resulting </a:t>
            </a:r>
            <a:r>
              <a:rPr lang="en-US" sz="2000" cap="none" dirty="0" err="1">
                <a:solidFill>
                  <a:schemeClr val="bg1"/>
                </a:solidFill>
                <a:latin typeface="Helvetica Neue"/>
                <a:ea typeface="+mn-ea"/>
                <a:cs typeface="+mn-cs"/>
              </a:rPr>
              <a:t>dataframe</a:t>
            </a:r>
            <a:r>
              <a:rPr lang="en-US" sz="2000" cap="none" dirty="0">
                <a:solidFill>
                  <a:schemeClr val="bg1"/>
                </a:solidFill>
                <a:latin typeface="Helvetica Neue"/>
                <a:ea typeface="+mn-ea"/>
                <a:cs typeface="+mn-cs"/>
              </a:rPr>
              <a:t> for New York city and Toronto</a:t>
            </a:r>
            <a:br>
              <a:rPr lang="en-US" sz="2000" cap="none" dirty="0">
                <a:solidFill>
                  <a:schemeClr val="bg1"/>
                </a:solidFill>
                <a:latin typeface="Helvetica Neue"/>
                <a:ea typeface="+mn-ea"/>
                <a:cs typeface="+mn-cs"/>
              </a:rPr>
            </a:br>
            <a:br>
              <a:rPr lang="en-US" sz="2000" cap="none" dirty="0">
                <a:solidFill>
                  <a:schemeClr val="bg1"/>
                </a:solidFill>
                <a:latin typeface="Helvetica Neue"/>
                <a:ea typeface="+mn-ea"/>
                <a:cs typeface="+mn-cs"/>
              </a:rPr>
            </a:br>
            <a:endParaRPr lang="en-IN" sz="2000" cap="none" dirty="0"/>
          </a:p>
        </p:txBody>
      </p:sp>
      <p:pic>
        <p:nvPicPr>
          <p:cNvPr id="5" name="Content Placeholder 4">
            <a:extLst>
              <a:ext uri="{FF2B5EF4-FFF2-40B4-BE49-F238E27FC236}">
                <a16:creationId xmlns:a16="http://schemas.microsoft.com/office/drawing/2014/main" id="{F3BAAE83-257A-485D-9C15-C0D7B9B284B7}"/>
              </a:ext>
            </a:extLst>
          </p:cNvPr>
          <p:cNvPicPr>
            <a:picLocks noGrp="1" noChangeAspect="1"/>
          </p:cNvPicPr>
          <p:nvPr>
            <p:ph idx="1"/>
          </p:nvPr>
        </p:nvPicPr>
        <p:blipFill>
          <a:blip r:embed="rId2"/>
          <a:stretch>
            <a:fillRect/>
          </a:stretch>
        </p:blipFill>
        <p:spPr>
          <a:xfrm>
            <a:off x="2970258" y="1066799"/>
            <a:ext cx="4810125" cy="2733675"/>
          </a:xfrm>
        </p:spPr>
      </p:pic>
      <p:pic>
        <p:nvPicPr>
          <p:cNvPr id="9" name="Picture 8">
            <a:extLst>
              <a:ext uri="{FF2B5EF4-FFF2-40B4-BE49-F238E27FC236}">
                <a16:creationId xmlns:a16="http://schemas.microsoft.com/office/drawing/2014/main" id="{4CA808B4-8677-43D4-B090-21C8CF2FD6ED}"/>
              </a:ext>
            </a:extLst>
          </p:cNvPr>
          <p:cNvPicPr>
            <a:picLocks noChangeAspect="1"/>
          </p:cNvPicPr>
          <p:nvPr/>
        </p:nvPicPr>
        <p:blipFill>
          <a:blip r:embed="rId3"/>
          <a:stretch>
            <a:fillRect/>
          </a:stretch>
        </p:blipFill>
        <p:spPr>
          <a:xfrm>
            <a:off x="1771742" y="4038200"/>
            <a:ext cx="7600950" cy="2724150"/>
          </a:xfrm>
          <a:prstGeom prst="rect">
            <a:avLst/>
          </a:prstGeom>
        </p:spPr>
      </p:pic>
    </p:spTree>
    <p:extLst>
      <p:ext uri="{BB962C8B-B14F-4D97-AF65-F5344CB8AC3E}">
        <p14:creationId xmlns:p14="http://schemas.microsoft.com/office/powerpoint/2010/main" val="22448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522D-6C2F-473C-8B95-C2D05F330D13}"/>
              </a:ext>
            </a:extLst>
          </p:cNvPr>
          <p:cNvSpPr>
            <a:spLocks noGrp="1"/>
          </p:cNvSpPr>
          <p:nvPr>
            <p:ph type="title"/>
          </p:nvPr>
        </p:nvSpPr>
        <p:spPr>
          <a:xfrm>
            <a:off x="1141413" y="609640"/>
            <a:ext cx="9905998" cy="437925"/>
          </a:xfrm>
        </p:spPr>
        <p:txBody>
          <a:bodyPr>
            <a:normAutofit fontScale="90000"/>
          </a:bodyPr>
          <a:lstStyle/>
          <a:p>
            <a:br>
              <a:rPr lang="en-US" sz="2200" b="1" i="0" cap="none" dirty="0">
                <a:solidFill>
                  <a:srgbClr val="000000"/>
                </a:solidFill>
                <a:effectLst/>
                <a:latin typeface="Helvetica Neue"/>
              </a:rPr>
            </a:br>
            <a:r>
              <a:rPr lang="en-US" sz="2000" b="1" i="0" cap="none" dirty="0">
                <a:solidFill>
                  <a:srgbClr val="000000"/>
                </a:solidFill>
                <a:effectLst/>
                <a:latin typeface="Helvetica Neue"/>
              </a:rPr>
              <a:t>Visualizing the neighborhoods of New-</a:t>
            </a:r>
            <a:r>
              <a:rPr lang="en-US" sz="2000" b="1" cap="none" dirty="0">
                <a:solidFill>
                  <a:srgbClr val="000000"/>
                </a:solidFill>
                <a:latin typeface="Helvetica Neue"/>
              </a:rPr>
              <a:t>Y</a:t>
            </a:r>
            <a:r>
              <a:rPr lang="en-US" sz="2000" b="1" i="0" cap="none" dirty="0">
                <a:solidFill>
                  <a:srgbClr val="000000"/>
                </a:solidFill>
                <a:effectLst/>
                <a:latin typeface="Helvetica Neue"/>
              </a:rPr>
              <a:t>ork city and </a:t>
            </a:r>
            <a:r>
              <a:rPr lang="en-US" sz="2000" b="1" cap="none" dirty="0">
                <a:solidFill>
                  <a:srgbClr val="000000"/>
                </a:solidFill>
                <a:latin typeface="Helvetica Neue"/>
              </a:rPr>
              <a:t>T</a:t>
            </a:r>
            <a:r>
              <a:rPr lang="en-US" sz="2000" b="1" i="0" cap="none" dirty="0">
                <a:solidFill>
                  <a:srgbClr val="000000"/>
                </a:solidFill>
                <a:effectLst/>
                <a:latin typeface="Helvetica Neue"/>
              </a:rPr>
              <a:t>oronto</a:t>
            </a:r>
            <a:br>
              <a:rPr lang="en-US" sz="2000" b="1" i="0" cap="none" dirty="0">
                <a:solidFill>
                  <a:srgbClr val="000000"/>
                </a:solidFill>
                <a:effectLst/>
                <a:latin typeface="Helvetica Neue"/>
              </a:rPr>
            </a:br>
            <a:br>
              <a:rPr lang="en-US" sz="2000" b="1" i="0" cap="none" dirty="0">
                <a:solidFill>
                  <a:srgbClr val="000000"/>
                </a:solidFill>
                <a:effectLst/>
                <a:latin typeface="Helvetica Neue"/>
              </a:rPr>
            </a:br>
            <a:r>
              <a:rPr lang="en-US" sz="2000" b="1" i="0" cap="none" dirty="0">
                <a:solidFill>
                  <a:srgbClr val="000000"/>
                </a:solidFill>
                <a:effectLst/>
                <a:latin typeface="Helvetica Neue"/>
              </a:rPr>
              <a:t>Creating a map of New </a:t>
            </a:r>
            <a:r>
              <a:rPr lang="en-US" sz="2000" b="1" cap="none" dirty="0">
                <a:solidFill>
                  <a:srgbClr val="000000"/>
                </a:solidFill>
                <a:latin typeface="Helvetica Neue"/>
              </a:rPr>
              <a:t>Y</a:t>
            </a:r>
            <a:r>
              <a:rPr lang="en-US" sz="2000" b="1" i="0" cap="none" dirty="0">
                <a:solidFill>
                  <a:srgbClr val="000000"/>
                </a:solidFill>
                <a:effectLst/>
                <a:latin typeface="Helvetica Neue"/>
              </a:rPr>
              <a:t>ork city with neighborhoods superimposed on top using folium library.</a:t>
            </a:r>
            <a:br>
              <a:rPr lang="en-US" sz="2000" b="1" i="0" cap="none" dirty="0">
                <a:solidFill>
                  <a:srgbClr val="000000"/>
                </a:solidFill>
                <a:effectLst/>
                <a:latin typeface="Helvetica Neue"/>
              </a:rPr>
            </a:br>
            <a:br>
              <a:rPr lang="en-US" b="1" i="0" dirty="0">
                <a:solidFill>
                  <a:srgbClr val="000000"/>
                </a:solidFill>
                <a:effectLst/>
                <a:latin typeface="Helvetica Neue"/>
              </a:rPr>
            </a:br>
            <a:endParaRPr lang="en-IN" dirty="0"/>
          </a:p>
        </p:txBody>
      </p:sp>
      <p:pic>
        <p:nvPicPr>
          <p:cNvPr id="12" name="Content Placeholder 11">
            <a:extLst>
              <a:ext uri="{FF2B5EF4-FFF2-40B4-BE49-F238E27FC236}">
                <a16:creationId xmlns:a16="http://schemas.microsoft.com/office/drawing/2014/main" id="{3A7E88F0-83B2-458D-816E-E200F5E8DC76}"/>
              </a:ext>
            </a:extLst>
          </p:cNvPr>
          <p:cNvPicPr>
            <a:picLocks noGrp="1" noChangeAspect="1"/>
          </p:cNvPicPr>
          <p:nvPr>
            <p:ph idx="1"/>
          </p:nvPr>
        </p:nvPicPr>
        <p:blipFill>
          <a:blip r:embed="rId2"/>
          <a:stretch>
            <a:fillRect/>
          </a:stretch>
        </p:blipFill>
        <p:spPr>
          <a:xfrm>
            <a:off x="1268109" y="1118586"/>
            <a:ext cx="9652607" cy="5637814"/>
          </a:xfrm>
        </p:spPr>
      </p:pic>
    </p:spTree>
    <p:extLst>
      <p:ext uri="{BB962C8B-B14F-4D97-AF65-F5344CB8AC3E}">
        <p14:creationId xmlns:p14="http://schemas.microsoft.com/office/powerpoint/2010/main" val="240915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D2265-4817-463A-A408-535F5678AF03}"/>
              </a:ext>
            </a:extLst>
          </p:cNvPr>
          <p:cNvSpPr>
            <a:spLocks noGrp="1"/>
          </p:cNvSpPr>
          <p:nvPr>
            <p:ph type="title"/>
          </p:nvPr>
        </p:nvSpPr>
        <p:spPr>
          <a:xfrm>
            <a:off x="1141413" y="618518"/>
            <a:ext cx="9905998" cy="828542"/>
          </a:xfrm>
        </p:spPr>
        <p:txBody>
          <a:bodyPr>
            <a:normAutofit fontScale="90000"/>
          </a:bodyPr>
          <a:lstStyle/>
          <a:p>
            <a:r>
              <a:rPr lang="en-US" sz="2000" b="1" i="0" cap="none" dirty="0">
                <a:solidFill>
                  <a:srgbClr val="000000"/>
                </a:solidFill>
                <a:effectLst/>
                <a:latin typeface="Helvetica Neue"/>
              </a:rPr>
              <a:t>Creating a map of </a:t>
            </a:r>
            <a:r>
              <a:rPr lang="en-US" sz="2000" b="1" cap="none" dirty="0">
                <a:solidFill>
                  <a:srgbClr val="000000"/>
                </a:solidFill>
                <a:latin typeface="Helvetica Neue"/>
              </a:rPr>
              <a:t>T</a:t>
            </a:r>
            <a:r>
              <a:rPr lang="en-US" sz="2000" b="1" i="0" cap="none" dirty="0">
                <a:solidFill>
                  <a:srgbClr val="000000"/>
                </a:solidFill>
                <a:effectLst/>
                <a:latin typeface="Helvetica Neue"/>
              </a:rPr>
              <a:t>oronto with neighborhoods superimposed on top using folium library.</a:t>
            </a:r>
            <a:br>
              <a:rPr lang="en-US" sz="2000" b="1" i="0" cap="none" dirty="0">
                <a:solidFill>
                  <a:srgbClr val="000000"/>
                </a:solidFill>
                <a:effectLst/>
                <a:latin typeface="Helvetica Neue"/>
              </a:rPr>
            </a:br>
            <a:br>
              <a:rPr lang="en-US" sz="2000" b="1" i="0" cap="none" dirty="0">
                <a:solidFill>
                  <a:srgbClr val="000000"/>
                </a:solidFill>
                <a:effectLst/>
                <a:latin typeface="Helvetica Neue"/>
              </a:rPr>
            </a:br>
            <a:br>
              <a:rPr lang="en-US" sz="2000" b="1" i="0" cap="none" dirty="0">
                <a:solidFill>
                  <a:srgbClr val="000000"/>
                </a:solidFill>
                <a:effectLst/>
                <a:latin typeface="Helvetica Neue"/>
              </a:rPr>
            </a:br>
            <a:endParaRPr lang="en-IN" sz="2000" cap="none" dirty="0"/>
          </a:p>
        </p:txBody>
      </p:sp>
      <p:pic>
        <p:nvPicPr>
          <p:cNvPr id="5" name="Content Placeholder 4">
            <a:extLst>
              <a:ext uri="{FF2B5EF4-FFF2-40B4-BE49-F238E27FC236}">
                <a16:creationId xmlns:a16="http://schemas.microsoft.com/office/drawing/2014/main" id="{CCFC9C53-0960-43A5-B5CB-8263637B0ECE}"/>
              </a:ext>
            </a:extLst>
          </p:cNvPr>
          <p:cNvPicPr>
            <a:picLocks noGrp="1" noChangeAspect="1"/>
          </p:cNvPicPr>
          <p:nvPr>
            <p:ph idx="1"/>
          </p:nvPr>
        </p:nvPicPr>
        <p:blipFill>
          <a:blip r:embed="rId2"/>
          <a:stretch>
            <a:fillRect/>
          </a:stretch>
        </p:blipFill>
        <p:spPr>
          <a:xfrm>
            <a:off x="1464591" y="1119188"/>
            <a:ext cx="9259644" cy="5521325"/>
          </a:xfrm>
        </p:spPr>
      </p:pic>
    </p:spTree>
    <p:extLst>
      <p:ext uri="{BB962C8B-B14F-4D97-AF65-F5344CB8AC3E}">
        <p14:creationId xmlns:p14="http://schemas.microsoft.com/office/powerpoint/2010/main" val="336318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B124-570C-4B69-B550-F5B5C75110F8}"/>
              </a:ext>
            </a:extLst>
          </p:cNvPr>
          <p:cNvSpPr>
            <a:spLocks noGrp="1"/>
          </p:cNvSpPr>
          <p:nvPr>
            <p:ph type="title"/>
          </p:nvPr>
        </p:nvSpPr>
        <p:spPr>
          <a:xfrm>
            <a:off x="1141413" y="618518"/>
            <a:ext cx="9905998" cy="526701"/>
          </a:xfrm>
        </p:spPr>
        <p:txBody>
          <a:bodyPr>
            <a:normAutofit fontScale="90000"/>
          </a:bodyPr>
          <a:lstStyle/>
          <a:p>
            <a:r>
              <a:rPr lang="en-US" sz="2000" b="1" i="0" cap="none" dirty="0">
                <a:solidFill>
                  <a:srgbClr val="000000"/>
                </a:solidFill>
                <a:effectLst/>
                <a:latin typeface="Helvetica Neue"/>
              </a:rPr>
              <a:t>Creating a map of Toronto with neighborhoods which contains Toronto word in their Borough name using folium library.</a:t>
            </a:r>
            <a:br>
              <a:rPr lang="en-US" sz="2000" b="1" i="0" cap="none" dirty="0">
                <a:solidFill>
                  <a:srgbClr val="000000"/>
                </a:solidFill>
                <a:effectLst/>
                <a:latin typeface="Helvetica Neue"/>
              </a:rPr>
            </a:br>
            <a:br>
              <a:rPr lang="en-US" sz="2000" b="1" i="0" cap="none" dirty="0">
                <a:solidFill>
                  <a:srgbClr val="000000"/>
                </a:solidFill>
                <a:effectLst/>
                <a:latin typeface="Helvetica Neue"/>
              </a:rPr>
            </a:br>
            <a:endParaRPr lang="en-IN" sz="2000" cap="none" dirty="0"/>
          </a:p>
        </p:txBody>
      </p:sp>
      <p:pic>
        <p:nvPicPr>
          <p:cNvPr id="12" name="Content Placeholder 11">
            <a:extLst>
              <a:ext uri="{FF2B5EF4-FFF2-40B4-BE49-F238E27FC236}">
                <a16:creationId xmlns:a16="http://schemas.microsoft.com/office/drawing/2014/main" id="{EC0C88DE-9EC8-46FB-AF19-3C17C55E1451}"/>
              </a:ext>
            </a:extLst>
          </p:cNvPr>
          <p:cNvPicPr>
            <a:picLocks noGrp="1" noChangeAspect="1"/>
          </p:cNvPicPr>
          <p:nvPr>
            <p:ph idx="1"/>
          </p:nvPr>
        </p:nvPicPr>
        <p:blipFill>
          <a:blip r:embed="rId2"/>
          <a:stretch>
            <a:fillRect/>
          </a:stretch>
        </p:blipFill>
        <p:spPr>
          <a:xfrm>
            <a:off x="1428960" y="1144588"/>
            <a:ext cx="9330905" cy="5619750"/>
          </a:xfrm>
        </p:spPr>
      </p:pic>
    </p:spTree>
    <p:extLst>
      <p:ext uri="{BB962C8B-B14F-4D97-AF65-F5344CB8AC3E}">
        <p14:creationId xmlns:p14="http://schemas.microsoft.com/office/powerpoint/2010/main" val="669237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45F86-46D4-4184-BA38-58D31D95C1D2}"/>
              </a:ext>
            </a:extLst>
          </p:cNvPr>
          <p:cNvSpPr>
            <a:spLocks noGrp="1"/>
          </p:cNvSpPr>
          <p:nvPr>
            <p:ph type="title"/>
          </p:nvPr>
        </p:nvSpPr>
        <p:spPr>
          <a:xfrm>
            <a:off x="1141413" y="618518"/>
            <a:ext cx="9905998" cy="606600"/>
          </a:xfrm>
        </p:spPr>
        <p:txBody>
          <a:bodyPr>
            <a:normAutofit fontScale="90000"/>
          </a:bodyPr>
          <a:lstStyle/>
          <a:p>
            <a:r>
              <a:rPr lang="en-US" sz="2200" b="1" cap="none" dirty="0">
                <a:solidFill>
                  <a:srgbClr val="000000"/>
                </a:solidFill>
                <a:effectLst/>
                <a:latin typeface="Helvetica Neue"/>
              </a:rPr>
              <a:t>New </a:t>
            </a:r>
            <a:r>
              <a:rPr lang="en-US" sz="2200" b="1" cap="none" dirty="0">
                <a:solidFill>
                  <a:srgbClr val="000000"/>
                </a:solidFill>
                <a:latin typeface="Helvetica Neue"/>
              </a:rPr>
              <a:t>Y</a:t>
            </a:r>
            <a:r>
              <a:rPr lang="en-US" sz="2200" b="1" cap="none" dirty="0">
                <a:solidFill>
                  <a:srgbClr val="000000"/>
                </a:solidFill>
                <a:effectLst/>
                <a:latin typeface="Helvetica Neue"/>
              </a:rPr>
              <a:t>ork : check the 10 most common venues in each neighborhood</a:t>
            </a:r>
            <a:r>
              <a:rPr lang="en-US" b="1" dirty="0">
                <a:solidFill>
                  <a:srgbClr val="000000"/>
                </a:solidFill>
                <a:effectLst/>
                <a:latin typeface="Helvetica Neue"/>
              </a:rPr>
              <a:t>.</a:t>
            </a:r>
            <a:br>
              <a:rPr lang="en-US" b="1"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D8BCAF55-EA91-43ED-BACA-876D39275FE5}"/>
              </a:ext>
            </a:extLst>
          </p:cNvPr>
          <p:cNvPicPr>
            <a:picLocks noGrp="1" noChangeAspect="1"/>
          </p:cNvPicPr>
          <p:nvPr>
            <p:ph idx="1"/>
          </p:nvPr>
        </p:nvPicPr>
        <p:blipFill>
          <a:blip r:embed="rId2"/>
          <a:stretch>
            <a:fillRect/>
          </a:stretch>
        </p:blipFill>
        <p:spPr>
          <a:xfrm>
            <a:off x="1141413" y="2276754"/>
            <a:ext cx="9906000" cy="3426854"/>
          </a:xfrm>
        </p:spPr>
      </p:pic>
    </p:spTree>
    <p:extLst>
      <p:ext uri="{BB962C8B-B14F-4D97-AF65-F5344CB8AC3E}">
        <p14:creationId xmlns:p14="http://schemas.microsoft.com/office/powerpoint/2010/main" val="3671851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D118-BE5D-459D-9CD5-BCC467F10E56}"/>
              </a:ext>
            </a:extLst>
          </p:cNvPr>
          <p:cNvSpPr>
            <a:spLocks noGrp="1"/>
          </p:cNvSpPr>
          <p:nvPr>
            <p:ph type="title"/>
          </p:nvPr>
        </p:nvSpPr>
        <p:spPr>
          <a:xfrm>
            <a:off x="1141413" y="618518"/>
            <a:ext cx="9905998" cy="597723"/>
          </a:xfrm>
        </p:spPr>
        <p:txBody>
          <a:bodyPr>
            <a:noAutofit/>
          </a:bodyPr>
          <a:lstStyle/>
          <a:p>
            <a:r>
              <a:rPr lang="en-US" sz="2000" b="1" cap="none" dirty="0">
                <a:solidFill>
                  <a:srgbClr val="000000"/>
                </a:solidFill>
                <a:effectLst/>
                <a:latin typeface="Helvetica Neue"/>
              </a:rPr>
              <a:t>Toronto : check the 10 most common venues in each neighborhood.</a:t>
            </a:r>
            <a:br>
              <a:rPr lang="en-US" sz="2000" b="1" cap="none" dirty="0">
                <a:solidFill>
                  <a:srgbClr val="000000"/>
                </a:solidFill>
                <a:effectLst/>
                <a:latin typeface="Helvetica Neue"/>
              </a:rPr>
            </a:br>
            <a:endParaRPr lang="en-IN" sz="2000" cap="none" dirty="0"/>
          </a:p>
        </p:txBody>
      </p:sp>
      <p:pic>
        <p:nvPicPr>
          <p:cNvPr id="15" name="Content Placeholder 14">
            <a:extLst>
              <a:ext uri="{FF2B5EF4-FFF2-40B4-BE49-F238E27FC236}">
                <a16:creationId xmlns:a16="http://schemas.microsoft.com/office/drawing/2014/main" id="{14825C53-42C7-4635-842D-E91EFAA37756}"/>
              </a:ext>
            </a:extLst>
          </p:cNvPr>
          <p:cNvPicPr>
            <a:picLocks noGrp="1" noChangeAspect="1"/>
          </p:cNvPicPr>
          <p:nvPr>
            <p:ph idx="1"/>
          </p:nvPr>
        </p:nvPicPr>
        <p:blipFill>
          <a:blip r:embed="rId2"/>
          <a:stretch>
            <a:fillRect/>
          </a:stretch>
        </p:blipFill>
        <p:spPr>
          <a:xfrm>
            <a:off x="1141413" y="1570539"/>
            <a:ext cx="9906000" cy="3866147"/>
          </a:xfrm>
        </p:spPr>
      </p:pic>
    </p:spTree>
    <p:extLst>
      <p:ext uri="{BB962C8B-B14F-4D97-AF65-F5344CB8AC3E}">
        <p14:creationId xmlns:p14="http://schemas.microsoft.com/office/powerpoint/2010/main" val="163106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911D-00DB-467C-A2F2-ACE3E96F6F3E}"/>
              </a:ext>
            </a:extLst>
          </p:cNvPr>
          <p:cNvSpPr>
            <a:spLocks noGrp="1"/>
          </p:cNvSpPr>
          <p:nvPr>
            <p:ph type="title"/>
          </p:nvPr>
        </p:nvSpPr>
        <p:spPr>
          <a:xfrm>
            <a:off x="1141413" y="618518"/>
            <a:ext cx="9905998" cy="571090"/>
          </a:xfrm>
        </p:spPr>
        <p:txBody>
          <a:bodyPr>
            <a:normAutofit fontScale="90000"/>
          </a:bodyPr>
          <a:lstStyle/>
          <a:p>
            <a:r>
              <a:rPr lang="en-IN" sz="2200" b="1" i="0" cap="none" dirty="0">
                <a:solidFill>
                  <a:srgbClr val="000000"/>
                </a:solidFill>
                <a:effectLst/>
                <a:latin typeface="Helvetica Neue"/>
              </a:rPr>
              <a:t>New </a:t>
            </a:r>
            <a:r>
              <a:rPr lang="en-IN" sz="2200" b="1" cap="none" dirty="0">
                <a:solidFill>
                  <a:srgbClr val="000000"/>
                </a:solidFill>
                <a:latin typeface="Helvetica Neue"/>
              </a:rPr>
              <a:t>Y</a:t>
            </a:r>
            <a:r>
              <a:rPr lang="en-IN" sz="2200" b="1" i="0" cap="none" dirty="0">
                <a:solidFill>
                  <a:srgbClr val="000000"/>
                </a:solidFill>
                <a:effectLst/>
                <a:latin typeface="Helvetica Neue"/>
              </a:rPr>
              <a:t>ork : Cluster </a:t>
            </a:r>
            <a:r>
              <a:rPr lang="en-IN" sz="2200" b="1" cap="none" dirty="0">
                <a:solidFill>
                  <a:srgbClr val="000000"/>
                </a:solidFill>
                <a:latin typeface="Helvetica Neue"/>
              </a:rPr>
              <a:t>Neighbourhoods</a:t>
            </a:r>
            <a:br>
              <a:rPr lang="en-IN" sz="2000" b="1" i="0" cap="none" dirty="0">
                <a:solidFill>
                  <a:srgbClr val="000000"/>
                </a:solidFill>
                <a:effectLst/>
                <a:latin typeface="Helvetica Neue"/>
              </a:rPr>
            </a:br>
            <a:endParaRPr lang="en-IN" sz="2000" cap="none" dirty="0"/>
          </a:p>
        </p:txBody>
      </p:sp>
      <p:pic>
        <p:nvPicPr>
          <p:cNvPr id="5" name="Content Placeholder 4">
            <a:extLst>
              <a:ext uri="{FF2B5EF4-FFF2-40B4-BE49-F238E27FC236}">
                <a16:creationId xmlns:a16="http://schemas.microsoft.com/office/drawing/2014/main" id="{C781C0BB-EE43-43F0-B2E1-E3B110B1DB2E}"/>
              </a:ext>
            </a:extLst>
          </p:cNvPr>
          <p:cNvPicPr>
            <a:picLocks noGrp="1" noChangeAspect="1"/>
          </p:cNvPicPr>
          <p:nvPr>
            <p:ph idx="1"/>
          </p:nvPr>
        </p:nvPicPr>
        <p:blipFill>
          <a:blip r:embed="rId2"/>
          <a:stretch>
            <a:fillRect/>
          </a:stretch>
        </p:blipFill>
        <p:spPr>
          <a:xfrm>
            <a:off x="1422996" y="1012825"/>
            <a:ext cx="9342834" cy="5610225"/>
          </a:xfrm>
        </p:spPr>
      </p:pic>
    </p:spTree>
    <p:extLst>
      <p:ext uri="{BB962C8B-B14F-4D97-AF65-F5344CB8AC3E}">
        <p14:creationId xmlns:p14="http://schemas.microsoft.com/office/powerpoint/2010/main" val="154165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A2EE-D576-45AD-ADB7-30C6EE01A389}"/>
              </a:ext>
            </a:extLst>
          </p:cNvPr>
          <p:cNvSpPr>
            <a:spLocks noGrp="1"/>
          </p:cNvSpPr>
          <p:nvPr>
            <p:ph type="title"/>
          </p:nvPr>
        </p:nvSpPr>
        <p:spPr>
          <a:xfrm>
            <a:off x="1141413" y="618518"/>
            <a:ext cx="9905998" cy="766399"/>
          </a:xfrm>
        </p:spPr>
        <p:txBody>
          <a:bodyPr>
            <a:normAutofit fontScale="90000"/>
          </a:bodyPr>
          <a:lstStyle/>
          <a:p>
            <a:r>
              <a:rPr lang="en-IN" sz="2200" b="1" i="0" cap="none" dirty="0">
                <a:solidFill>
                  <a:srgbClr val="000000"/>
                </a:solidFill>
                <a:effectLst/>
                <a:latin typeface="Helvetica Neue"/>
              </a:rPr>
              <a:t>Toronto : Cluster </a:t>
            </a:r>
            <a:r>
              <a:rPr lang="en-IN" sz="2200" b="1" cap="none" dirty="0">
                <a:solidFill>
                  <a:srgbClr val="000000"/>
                </a:solidFill>
                <a:latin typeface="Helvetica Neue"/>
              </a:rPr>
              <a:t>Neighbourhoods</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10B74888-9288-47C6-9928-C982A233A06B}"/>
              </a:ext>
            </a:extLst>
          </p:cNvPr>
          <p:cNvPicPr>
            <a:picLocks noGrp="1" noChangeAspect="1"/>
          </p:cNvPicPr>
          <p:nvPr>
            <p:ph idx="1"/>
          </p:nvPr>
        </p:nvPicPr>
        <p:blipFill>
          <a:blip r:embed="rId2"/>
          <a:stretch>
            <a:fillRect/>
          </a:stretch>
        </p:blipFill>
        <p:spPr>
          <a:xfrm>
            <a:off x="1442111" y="1047750"/>
            <a:ext cx="9304604" cy="5602288"/>
          </a:xfrm>
        </p:spPr>
      </p:pic>
    </p:spTree>
    <p:extLst>
      <p:ext uri="{BB962C8B-B14F-4D97-AF65-F5344CB8AC3E}">
        <p14:creationId xmlns:p14="http://schemas.microsoft.com/office/powerpoint/2010/main" val="1771815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3637-B5D2-4C03-9F7D-114A1E28669A}"/>
              </a:ext>
            </a:extLst>
          </p:cNvPr>
          <p:cNvSpPr>
            <a:spLocks noGrp="1"/>
          </p:cNvSpPr>
          <p:nvPr>
            <p:ph type="title"/>
          </p:nvPr>
        </p:nvSpPr>
        <p:spPr/>
        <p:txBody>
          <a:bodyPr/>
          <a:lstStyle/>
          <a:p>
            <a:pPr algn="ctr"/>
            <a:r>
              <a:rPr lang="en-US" sz="2000" b="1" i="0" dirty="0">
                <a:solidFill>
                  <a:srgbClr val="000000"/>
                </a:solidFill>
                <a:effectLst/>
                <a:latin typeface="Helvetica Neue"/>
              </a:rPr>
              <a:t>Table of contents</a:t>
            </a:r>
            <a:br>
              <a:rPr lang="en-US"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1F582D0C-E433-4B21-8BB1-C1FFD25E8168}"/>
              </a:ext>
            </a:extLst>
          </p:cNvPr>
          <p:cNvSpPr>
            <a:spLocks noGrp="1"/>
          </p:cNvSpPr>
          <p:nvPr>
            <p:ph idx="1"/>
          </p:nvPr>
        </p:nvSpPr>
        <p:spPr/>
        <p:txBody>
          <a:bodyPr>
            <a:normAutofit/>
          </a:bodyPr>
          <a:lstStyle/>
          <a:p>
            <a:pPr algn="l">
              <a:buFont typeface="Arial" panose="020B0604020202020204" pitchFamily="34" charset="0"/>
              <a:buChar char="•"/>
            </a:pPr>
            <a:r>
              <a:rPr lang="en-US" sz="2000" b="0" i="0" u="sng" dirty="0">
                <a:solidFill>
                  <a:srgbClr val="337AB7"/>
                </a:solidFill>
                <a:effectLst/>
                <a:latin typeface="Helvetica Neue"/>
                <a:hlinkClick r:id="rId2"/>
              </a:rPr>
              <a:t>Introduction</a:t>
            </a:r>
            <a:endParaRPr lang="en-US" sz="2000" b="0" i="0" dirty="0">
              <a:solidFill>
                <a:srgbClr val="000000"/>
              </a:solidFill>
              <a:effectLst/>
              <a:latin typeface="Helvetica Neue"/>
            </a:endParaRPr>
          </a:p>
          <a:p>
            <a:pPr algn="l">
              <a:buFont typeface="Arial" panose="020B0604020202020204" pitchFamily="34" charset="0"/>
              <a:buChar char="•"/>
            </a:pPr>
            <a:r>
              <a:rPr lang="en-US" sz="2000" b="0" i="0" u="sng" dirty="0">
                <a:solidFill>
                  <a:srgbClr val="337AB7"/>
                </a:solidFill>
                <a:effectLst/>
                <a:latin typeface="Helvetica Neue"/>
                <a:hlinkClick r:id="rId3"/>
              </a:rPr>
              <a:t>Data Description</a:t>
            </a:r>
            <a:endParaRPr lang="en-US" sz="2000" b="0" i="0" dirty="0">
              <a:solidFill>
                <a:srgbClr val="000000"/>
              </a:solidFill>
              <a:effectLst/>
              <a:latin typeface="Helvetica Neue"/>
            </a:endParaRPr>
          </a:p>
          <a:p>
            <a:pPr algn="l">
              <a:buFont typeface="Arial" panose="020B0604020202020204" pitchFamily="34" charset="0"/>
              <a:buChar char="•"/>
            </a:pPr>
            <a:r>
              <a:rPr lang="en-US" sz="2000" b="0" i="0" u="sng" dirty="0">
                <a:solidFill>
                  <a:srgbClr val="337AB7"/>
                </a:solidFill>
                <a:effectLst/>
                <a:latin typeface="Helvetica Neue"/>
                <a:hlinkClick r:id="rId4"/>
              </a:rPr>
              <a:t>Methodology</a:t>
            </a:r>
            <a:endParaRPr lang="en-US" sz="2000" b="0" i="0" dirty="0">
              <a:solidFill>
                <a:srgbClr val="000000"/>
              </a:solidFill>
              <a:effectLst/>
              <a:latin typeface="Helvetica Neue"/>
            </a:endParaRPr>
          </a:p>
          <a:p>
            <a:pPr algn="l">
              <a:buFont typeface="Arial" panose="020B0604020202020204" pitchFamily="34" charset="0"/>
              <a:buChar char="•"/>
            </a:pPr>
            <a:r>
              <a:rPr lang="en-US" sz="2000" b="0" i="0" u="sng" dirty="0">
                <a:solidFill>
                  <a:srgbClr val="337AB7"/>
                </a:solidFill>
                <a:effectLst/>
                <a:latin typeface="Helvetica Neue"/>
                <a:hlinkClick r:id="rId5"/>
              </a:rPr>
              <a:t>Results</a:t>
            </a:r>
            <a:endParaRPr lang="en-US" sz="2000" b="0" i="0" dirty="0">
              <a:solidFill>
                <a:srgbClr val="000000"/>
              </a:solidFill>
              <a:effectLst/>
              <a:latin typeface="Helvetica Neue"/>
            </a:endParaRPr>
          </a:p>
          <a:p>
            <a:pPr algn="l">
              <a:buFont typeface="Arial" panose="020B0604020202020204" pitchFamily="34" charset="0"/>
              <a:buChar char="•"/>
            </a:pPr>
            <a:r>
              <a:rPr lang="en-US" sz="2000" b="0" i="0" u="sng" dirty="0">
                <a:solidFill>
                  <a:srgbClr val="337AB7"/>
                </a:solidFill>
                <a:effectLst/>
                <a:latin typeface="Helvetica Neue"/>
                <a:hlinkClick r:id="rId6"/>
              </a:rPr>
              <a:t>Discussion</a:t>
            </a:r>
            <a:endParaRPr lang="en-US" sz="2000" b="0" i="0" dirty="0">
              <a:solidFill>
                <a:srgbClr val="000000"/>
              </a:solidFill>
              <a:effectLst/>
              <a:latin typeface="Helvetica Neue"/>
            </a:endParaRPr>
          </a:p>
          <a:p>
            <a:pPr algn="l">
              <a:buFont typeface="Arial" panose="020B0604020202020204" pitchFamily="34" charset="0"/>
              <a:buChar char="•"/>
            </a:pPr>
            <a:r>
              <a:rPr lang="en-US" sz="2000" b="0" i="0" u="sng" dirty="0">
                <a:solidFill>
                  <a:srgbClr val="337AB7"/>
                </a:solidFill>
                <a:effectLst/>
                <a:latin typeface="Helvetica Neue"/>
                <a:hlinkClick r:id="rId7"/>
              </a:rPr>
              <a:t>Conclusion</a:t>
            </a:r>
            <a:endParaRPr lang="en-US" sz="2000" b="0" i="0" dirty="0">
              <a:solidFill>
                <a:srgbClr val="000000"/>
              </a:solidFill>
              <a:effectLst/>
              <a:latin typeface="Helvetica Neue"/>
            </a:endParaRPr>
          </a:p>
          <a:p>
            <a:endParaRPr lang="en-IN" dirty="0"/>
          </a:p>
        </p:txBody>
      </p:sp>
    </p:spTree>
    <p:extLst>
      <p:ext uri="{BB962C8B-B14F-4D97-AF65-F5344CB8AC3E}">
        <p14:creationId xmlns:p14="http://schemas.microsoft.com/office/powerpoint/2010/main" val="266909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9C2-10B2-499F-B6ED-81FEE6B8457F}"/>
              </a:ext>
            </a:extLst>
          </p:cNvPr>
          <p:cNvSpPr>
            <a:spLocks noGrp="1"/>
          </p:cNvSpPr>
          <p:nvPr>
            <p:ph type="title"/>
          </p:nvPr>
        </p:nvSpPr>
        <p:spPr>
          <a:xfrm>
            <a:off x="1141413" y="618518"/>
            <a:ext cx="9905998" cy="1041606"/>
          </a:xfrm>
        </p:spPr>
        <p:txBody>
          <a:bodyPr>
            <a:normAutofit/>
          </a:bodyPr>
          <a:lstStyle/>
          <a:p>
            <a:r>
              <a:rPr lang="en-US" sz="2000" b="1" i="0" cap="none" dirty="0">
                <a:solidFill>
                  <a:srgbClr val="000000"/>
                </a:solidFill>
                <a:effectLst/>
                <a:latin typeface="Helvetica Neue"/>
              </a:rPr>
              <a:t>Identifying the top five venue categories in New </a:t>
            </a:r>
            <a:r>
              <a:rPr lang="en-US" sz="2000" b="1" cap="none" dirty="0">
                <a:solidFill>
                  <a:srgbClr val="000000"/>
                </a:solidFill>
                <a:latin typeface="Helvetica Neue"/>
              </a:rPr>
              <a:t>Y</a:t>
            </a:r>
            <a:r>
              <a:rPr lang="en-US" sz="2000" b="1" i="0" cap="none" dirty="0">
                <a:solidFill>
                  <a:srgbClr val="000000"/>
                </a:solidFill>
                <a:effectLst/>
                <a:latin typeface="Helvetica Neue"/>
              </a:rPr>
              <a:t>ork city.</a:t>
            </a:r>
            <a:br>
              <a:rPr lang="en-US" sz="2000" b="1" i="0" cap="none" dirty="0">
                <a:solidFill>
                  <a:srgbClr val="000000"/>
                </a:solidFill>
                <a:effectLst/>
                <a:latin typeface="Helvetica Neue"/>
              </a:rPr>
            </a:br>
            <a:endParaRPr lang="en-IN" sz="2000" cap="none" dirty="0"/>
          </a:p>
        </p:txBody>
      </p:sp>
      <p:pic>
        <p:nvPicPr>
          <p:cNvPr id="6" name="Content Placeholder 5">
            <a:extLst>
              <a:ext uri="{FF2B5EF4-FFF2-40B4-BE49-F238E27FC236}">
                <a16:creationId xmlns:a16="http://schemas.microsoft.com/office/drawing/2014/main" id="{C399B85D-71A1-49DA-ADC8-F06DA1055156}"/>
              </a:ext>
            </a:extLst>
          </p:cNvPr>
          <p:cNvPicPr>
            <a:picLocks noGrp="1" noChangeAspect="1"/>
          </p:cNvPicPr>
          <p:nvPr>
            <p:ph idx="1"/>
          </p:nvPr>
        </p:nvPicPr>
        <p:blipFill>
          <a:blip r:embed="rId2"/>
          <a:stretch>
            <a:fillRect/>
          </a:stretch>
        </p:blipFill>
        <p:spPr>
          <a:xfrm>
            <a:off x="1043761" y="2382178"/>
            <a:ext cx="9906000" cy="3219243"/>
          </a:xfrm>
        </p:spPr>
      </p:pic>
    </p:spTree>
    <p:extLst>
      <p:ext uri="{BB962C8B-B14F-4D97-AF65-F5344CB8AC3E}">
        <p14:creationId xmlns:p14="http://schemas.microsoft.com/office/powerpoint/2010/main" val="3522797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01E6-2EC5-4CA3-9084-F227CC86AD42}"/>
              </a:ext>
            </a:extLst>
          </p:cNvPr>
          <p:cNvSpPr>
            <a:spLocks noGrp="1"/>
          </p:cNvSpPr>
          <p:nvPr>
            <p:ph type="title"/>
          </p:nvPr>
        </p:nvSpPr>
        <p:spPr>
          <a:xfrm>
            <a:off x="1141413" y="618518"/>
            <a:ext cx="9905998" cy="739765"/>
          </a:xfrm>
        </p:spPr>
        <p:txBody>
          <a:bodyPr>
            <a:normAutofit/>
          </a:bodyPr>
          <a:lstStyle/>
          <a:p>
            <a:r>
              <a:rPr lang="en-US" sz="2000" b="1" i="0" cap="none" dirty="0">
                <a:solidFill>
                  <a:srgbClr val="000000"/>
                </a:solidFill>
                <a:effectLst/>
                <a:latin typeface="Helvetica Neue"/>
              </a:rPr>
              <a:t>Identifying the top five venue categories in </a:t>
            </a:r>
            <a:r>
              <a:rPr lang="en-US" sz="2000" b="1" cap="none" dirty="0">
                <a:solidFill>
                  <a:srgbClr val="000000"/>
                </a:solidFill>
                <a:latin typeface="Helvetica Neue"/>
              </a:rPr>
              <a:t>T</a:t>
            </a:r>
            <a:r>
              <a:rPr lang="en-US" sz="2000" b="1" i="0" cap="none" dirty="0">
                <a:solidFill>
                  <a:srgbClr val="000000"/>
                </a:solidFill>
                <a:effectLst/>
                <a:latin typeface="Helvetica Neue"/>
              </a:rPr>
              <a:t>oronto.</a:t>
            </a:r>
            <a:br>
              <a:rPr lang="en-US" sz="2000" b="1" i="0" cap="none" dirty="0">
                <a:solidFill>
                  <a:srgbClr val="000000"/>
                </a:solidFill>
                <a:effectLst/>
                <a:latin typeface="Helvetica Neue"/>
              </a:rPr>
            </a:br>
            <a:endParaRPr lang="en-IN" sz="2000" cap="none" dirty="0"/>
          </a:p>
        </p:txBody>
      </p:sp>
      <p:pic>
        <p:nvPicPr>
          <p:cNvPr id="7" name="Content Placeholder 6">
            <a:extLst>
              <a:ext uri="{FF2B5EF4-FFF2-40B4-BE49-F238E27FC236}">
                <a16:creationId xmlns:a16="http://schemas.microsoft.com/office/drawing/2014/main" id="{B622696C-D99F-4515-961C-0C02E5599887}"/>
              </a:ext>
            </a:extLst>
          </p:cNvPr>
          <p:cNvPicPr>
            <a:picLocks noGrp="1" noChangeAspect="1"/>
          </p:cNvPicPr>
          <p:nvPr>
            <p:ph idx="1"/>
          </p:nvPr>
        </p:nvPicPr>
        <p:blipFill>
          <a:blip r:embed="rId2"/>
          <a:stretch>
            <a:fillRect/>
          </a:stretch>
        </p:blipFill>
        <p:spPr>
          <a:xfrm>
            <a:off x="1141413" y="2396064"/>
            <a:ext cx="9906000" cy="3248560"/>
          </a:xfrm>
        </p:spPr>
      </p:pic>
    </p:spTree>
    <p:extLst>
      <p:ext uri="{BB962C8B-B14F-4D97-AF65-F5344CB8AC3E}">
        <p14:creationId xmlns:p14="http://schemas.microsoft.com/office/powerpoint/2010/main" val="680361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5825-3E66-4C4E-998F-BE40C2C72214}"/>
              </a:ext>
            </a:extLst>
          </p:cNvPr>
          <p:cNvSpPr>
            <a:spLocks noGrp="1"/>
          </p:cNvSpPr>
          <p:nvPr>
            <p:ph type="title"/>
          </p:nvPr>
        </p:nvSpPr>
        <p:spPr>
          <a:xfrm>
            <a:off x="470516" y="618518"/>
            <a:ext cx="10937289" cy="1157016"/>
          </a:xfrm>
        </p:spPr>
        <p:txBody>
          <a:bodyPr>
            <a:noAutofit/>
          </a:bodyPr>
          <a:lstStyle/>
          <a:p>
            <a:r>
              <a:rPr lang="en-US" sz="2000" b="1" cap="none" dirty="0">
                <a:solidFill>
                  <a:srgbClr val="000000"/>
                </a:solidFill>
                <a:effectLst/>
                <a:latin typeface="Helvetica Neue"/>
              </a:rPr>
              <a:t>Identifying the top five neighborhoods with most number of venues in its neighborhood.</a:t>
            </a:r>
            <a:br>
              <a:rPr lang="en-US" sz="2000" b="1" cap="none" dirty="0">
                <a:solidFill>
                  <a:srgbClr val="000000"/>
                </a:solidFill>
                <a:effectLst/>
                <a:latin typeface="Helvetica Neue"/>
              </a:rPr>
            </a:br>
            <a:br>
              <a:rPr lang="en-US" sz="2000" b="0" i="0" cap="none" dirty="0">
                <a:solidFill>
                  <a:srgbClr val="000000"/>
                </a:solidFill>
                <a:effectLst/>
                <a:latin typeface="Helvetica Neue"/>
              </a:rPr>
            </a:br>
            <a:endParaRPr lang="en-IN" sz="2000" cap="none" dirty="0">
              <a:latin typeface="Helvetica Neue"/>
            </a:endParaRPr>
          </a:p>
        </p:txBody>
      </p:sp>
      <p:pic>
        <p:nvPicPr>
          <p:cNvPr id="5" name="Content Placeholder 4">
            <a:extLst>
              <a:ext uri="{FF2B5EF4-FFF2-40B4-BE49-F238E27FC236}">
                <a16:creationId xmlns:a16="http://schemas.microsoft.com/office/drawing/2014/main" id="{2D56BCAC-7AAC-4B40-A778-9A1105BB5755}"/>
              </a:ext>
            </a:extLst>
          </p:cNvPr>
          <p:cNvPicPr>
            <a:picLocks noGrp="1" noChangeAspect="1"/>
          </p:cNvPicPr>
          <p:nvPr>
            <p:ph idx="1"/>
          </p:nvPr>
        </p:nvPicPr>
        <p:blipFill>
          <a:blip r:embed="rId2"/>
          <a:stretch>
            <a:fillRect/>
          </a:stretch>
        </p:blipFill>
        <p:spPr>
          <a:xfrm>
            <a:off x="1141413" y="1896466"/>
            <a:ext cx="9906000" cy="3250806"/>
          </a:xfrm>
        </p:spPr>
      </p:pic>
    </p:spTree>
    <p:extLst>
      <p:ext uri="{BB962C8B-B14F-4D97-AF65-F5344CB8AC3E}">
        <p14:creationId xmlns:p14="http://schemas.microsoft.com/office/powerpoint/2010/main" val="2316937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121E-FC30-4ADD-BACD-10BD9A89ED4F}"/>
              </a:ext>
            </a:extLst>
          </p:cNvPr>
          <p:cNvSpPr>
            <a:spLocks noGrp="1"/>
          </p:cNvSpPr>
          <p:nvPr>
            <p:ph type="title"/>
          </p:nvPr>
        </p:nvSpPr>
        <p:spPr>
          <a:xfrm>
            <a:off x="550416" y="618518"/>
            <a:ext cx="10848512" cy="766399"/>
          </a:xfrm>
        </p:spPr>
        <p:txBody>
          <a:bodyPr>
            <a:normAutofit fontScale="90000"/>
          </a:bodyPr>
          <a:lstStyle/>
          <a:p>
            <a:r>
              <a:rPr lang="en-US" sz="2200" b="1" i="0" cap="none" dirty="0">
                <a:solidFill>
                  <a:srgbClr val="000000"/>
                </a:solidFill>
                <a:effectLst/>
                <a:latin typeface="Helvetica Neue"/>
              </a:rPr>
              <a:t>Identifying the top five neighborhoods with most number of venues in its neighborhood</a:t>
            </a:r>
            <a:r>
              <a:rPr lang="en-US" sz="2000" b="1" i="0" cap="none" dirty="0">
                <a:solidFill>
                  <a:srgbClr val="000000"/>
                </a:solidFill>
                <a:effectLst/>
                <a:latin typeface="Helvetica Neue"/>
              </a:rPr>
              <a:t>.</a:t>
            </a:r>
            <a:br>
              <a:rPr lang="en-US" sz="2000" b="1" i="0" cap="none" dirty="0">
                <a:solidFill>
                  <a:srgbClr val="000000"/>
                </a:solidFill>
                <a:effectLst/>
                <a:latin typeface="Helvetica Neue"/>
              </a:rPr>
            </a:br>
            <a:endParaRPr lang="en-IN" sz="2000" cap="none" dirty="0"/>
          </a:p>
        </p:txBody>
      </p:sp>
      <p:pic>
        <p:nvPicPr>
          <p:cNvPr id="5" name="Content Placeholder 4">
            <a:extLst>
              <a:ext uri="{FF2B5EF4-FFF2-40B4-BE49-F238E27FC236}">
                <a16:creationId xmlns:a16="http://schemas.microsoft.com/office/drawing/2014/main" id="{86CB1F2F-F8BA-4D94-B6C7-B2E78CC26098}"/>
              </a:ext>
            </a:extLst>
          </p:cNvPr>
          <p:cNvPicPr>
            <a:picLocks noGrp="1" noChangeAspect="1"/>
          </p:cNvPicPr>
          <p:nvPr>
            <p:ph idx="1"/>
          </p:nvPr>
        </p:nvPicPr>
        <p:blipFill>
          <a:blip r:embed="rId2"/>
          <a:stretch>
            <a:fillRect/>
          </a:stretch>
        </p:blipFill>
        <p:spPr>
          <a:xfrm>
            <a:off x="1141413" y="1849869"/>
            <a:ext cx="9906000" cy="3299550"/>
          </a:xfrm>
        </p:spPr>
      </p:pic>
    </p:spTree>
    <p:extLst>
      <p:ext uri="{BB962C8B-B14F-4D97-AF65-F5344CB8AC3E}">
        <p14:creationId xmlns:p14="http://schemas.microsoft.com/office/powerpoint/2010/main" val="523561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69EC2-163B-463E-9969-A3C319C26187}"/>
              </a:ext>
            </a:extLst>
          </p:cNvPr>
          <p:cNvSpPr>
            <a:spLocks noGrp="1"/>
          </p:cNvSpPr>
          <p:nvPr>
            <p:ph type="title"/>
          </p:nvPr>
        </p:nvSpPr>
        <p:spPr>
          <a:xfrm>
            <a:off x="1141413" y="618518"/>
            <a:ext cx="9905998" cy="810787"/>
          </a:xfrm>
        </p:spPr>
        <p:txBody>
          <a:bodyPr>
            <a:normAutofit fontScale="90000"/>
          </a:bodyPr>
          <a:lstStyle/>
          <a:p>
            <a:r>
              <a:rPr lang="en-US" sz="2200" b="1" i="0" cap="none" dirty="0">
                <a:solidFill>
                  <a:srgbClr val="000000"/>
                </a:solidFill>
                <a:effectLst/>
                <a:latin typeface="Helvetica Neue"/>
              </a:rPr>
              <a:t>Identifying the "restaurants" in New </a:t>
            </a:r>
            <a:r>
              <a:rPr lang="en-US" sz="2200" b="1" cap="none" dirty="0">
                <a:solidFill>
                  <a:srgbClr val="000000"/>
                </a:solidFill>
                <a:latin typeface="Helvetica Neue"/>
              </a:rPr>
              <a:t>Y</a:t>
            </a:r>
            <a:r>
              <a:rPr lang="en-US" sz="2200" b="1" i="0" cap="none" dirty="0">
                <a:solidFill>
                  <a:srgbClr val="000000"/>
                </a:solidFill>
                <a:effectLst/>
                <a:latin typeface="Helvetica Neue"/>
              </a:rPr>
              <a:t>ork city.</a:t>
            </a:r>
            <a:br>
              <a:rPr lang="en-US"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D23DC0DE-940E-47BE-8438-B91464080303}"/>
              </a:ext>
            </a:extLst>
          </p:cNvPr>
          <p:cNvPicPr>
            <a:picLocks noGrp="1" noChangeAspect="1"/>
          </p:cNvPicPr>
          <p:nvPr>
            <p:ph idx="1"/>
          </p:nvPr>
        </p:nvPicPr>
        <p:blipFill>
          <a:blip r:embed="rId2"/>
          <a:stretch>
            <a:fillRect/>
          </a:stretch>
        </p:blipFill>
        <p:spPr>
          <a:xfrm>
            <a:off x="1141413" y="1608942"/>
            <a:ext cx="9906000" cy="3629003"/>
          </a:xfrm>
        </p:spPr>
      </p:pic>
    </p:spTree>
    <p:extLst>
      <p:ext uri="{BB962C8B-B14F-4D97-AF65-F5344CB8AC3E}">
        <p14:creationId xmlns:p14="http://schemas.microsoft.com/office/powerpoint/2010/main" val="1971794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33D2-B8E5-4D7B-B336-03AE9C3F1F92}"/>
              </a:ext>
            </a:extLst>
          </p:cNvPr>
          <p:cNvSpPr>
            <a:spLocks noGrp="1"/>
          </p:cNvSpPr>
          <p:nvPr>
            <p:ph type="title"/>
          </p:nvPr>
        </p:nvSpPr>
        <p:spPr>
          <a:xfrm>
            <a:off x="1141413" y="618518"/>
            <a:ext cx="9905998" cy="562212"/>
          </a:xfrm>
        </p:spPr>
        <p:txBody>
          <a:bodyPr>
            <a:noAutofit/>
          </a:bodyPr>
          <a:lstStyle/>
          <a:p>
            <a:r>
              <a:rPr lang="en-US" sz="2000" b="1" i="0" cap="none" dirty="0">
                <a:solidFill>
                  <a:srgbClr val="000000"/>
                </a:solidFill>
                <a:effectLst/>
                <a:latin typeface="Helvetica Neue"/>
              </a:rPr>
              <a:t>Identifying the top five "restaurants" that is most sought after in New </a:t>
            </a:r>
            <a:r>
              <a:rPr lang="en-US" sz="2000" b="1" cap="none" dirty="0">
                <a:solidFill>
                  <a:srgbClr val="000000"/>
                </a:solidFill>
                <a:latin typeface="Helvetica Neue"/>
              </a:rPr>
              <a:t>Y</a:t>
            </a:r>
            <a:r>
              <a:rPr lang="en-US" sz="2000" b="1" i="0" cap="none" dirty="0">
                <a:solidFill>
                  <a:srgbClr val="000000"/>
                </a:solidFill>
                <a:effectLst/>
                <a:latin typeface="Helvetica Neue"/>
              </a:rPr>
              <a:t>ork city.</a:t>
            </a:r>
            <a:br>
              <a:rPr lang="en-US" sz="2000" b="1" i="0" cap="none" dirty="0">
                <a:solidFill>
                  <a:srgbClr val="000000"/>
                </a:solidFill>
                <a:effectLst/>
                <a:latin typeface="Helvetica Neue"/>
              </a:rPr>
            </a:br>
            <a:endParaRPr lang="en-IN" sz="2000" cap="none" dirty="0"/>
          </a:p>
        </p:txBody>
      </p:sp>
      <p:pic>
        <p:nvPicPr>
          <p:cNvPr id="5" name="Content Placeholder 4">
            <a:extLst>
              <a:ext uri="{FF2B5EF4-FFF2-40B4-BE49-F238E27FC236}">
                <a16:creationId xmlns:a16="http://schemas.microsoft.com/office/drawing/2014/main" id="{37ADF437-3602-4E41-8F60-521B4E484587}"/>
              </a:ext>
            </a:extLst>
          </p:cNvPr>
          <p:cNvPicPr>
            <a:picLocks noGrp="1" noChangeAspect="1"/>
          </p:cNvPicPr>
          <p:nvPr>
            <p:ph idx="1"/>
          </p:nvPr>
        </p:nvPicPr>
        <p:blipFill>
          <a:blip r:embed="rId2"/>
          <a:stretch>
            <a:fillRect/>
          </a:stretch>
        </p:blipFill>
        <p:spPr>
          <a:xfrm>
            <a:off x="1141413" y="1901190"/>
            <a:ext cx="9906000" cy="3169920"/>
          </a:xfrm>
        </p:spPr>
      </p:pic>
    </p:spTree>
    <p:extLst>
      <p:ext uri="{BB962C8B-B14F-4D97-AF65-F5344CB8AC3E}">
        <p14:creationId xmlns:p14="http://schemas.microsoft.com/office/powerpoint/2010/main" val="2647867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4D2C-C596-4C34-B1DE-998428A64EF1}"/>
              </a:ext>
            </a:extLst>
          </p:cNvPr>
          <p:cNvSpPr>
            <a:spLocks noGrp="1"/>
          </p:cNvSpPr>
          <p:nvPr>
            <p:ph type="title"/>
          </p:nvPr>
        </p:nvSpPr>
        <p:spPr>
          <a:xfrm>
            <a:off x="1141413" y="618518"/>
            <a:ext cx="9905998" cy="766399"/>
          </a:xfrm>
        </p:spPr>
        <p:txBody>
          <a:bodyPr>
            <a:normAutofit/>
          </a:bodyPr>
          <a:lstStyle/>
          <a:p>
            <a:pPr algn="ctr"/>
            <a:r>
              <a:rPr lang="en-US" sz="2000" b="1" i="0" cap="none" dirty="0">
                <a:solidFill>
                  <a:srgbClr val="000000"/>
                </a:solidFill>
                <a:effectLst/>
                <a:latin typeface="Helvetica Neue"/>
              </a:rPr>
              <a:t>Identifying the "restaurants" in </a:t>
            </a:r>
            <a:r>
              <a:rPr lang="en-US" sz="2000" b="1" cap="none" dirty="0">
                <a:solidFill>
                  <a:srgbClr val="000000"/>
                </a:solidFill>
                <a:latin typeface="Helvetica Neue"/>
              </a:rPr>
              <a:t>T</a:t>
            </a:r>
            <a:r>
              <a:rPr lang="en-US" sz="2000" b="1" i="0" cap="none" dirty="0">
                <a:solidFill>
                  <a:srgbClr val="000000"/>
                </a:solidFill>
                <a:effectLst/>
                <a:latin typeface="Helvetica Neue"/>
              </a:rPr>
              <a:t>oronto.</a:t>
            </a:r>
            <a:br>
              <a:rPr lang="en-US" sz="2000" b="1" i="0" dirty="0">
                <a:solidFill>
                  <a:srgbClr val="000000"/>
                </a:solidFill>
                <a:effectLst/>
                <a:latin typeface="Helvetica Neue"/>
              </a:rPr>
            </a:br>
            <a:endParaRPr lang="en-IN" sz="2000" dirty="0"/>
          </a:p>
        </p:txBody>
      </p:sp>
      <p:pic>
        <p:nvPicPr>
          <p:cNvPr id="5" name="Content Placeholder 4">
            <a:extLst>
              <a:ext uri="{FF2B5EF4-FFF2-40B4-BE49-F238E27FC236}">
                <a16:creationId xmlns:a16="http://schemas.microsoft.com/office/drawing/2014/main" id="{10CABBB1-52D1-4102-A680-694B9659A10E}"/>
              </a:ext>
            </a:extLst>
          </p:cNvPr>
          <p:cNvPicPr>
            <a:picLocks noGrp="1" noChangeAspect="1"/>
          </p:cNvPicPr>
          <p:nvPr>
            <p:ph idx="1"/>
          </p:nvPr>
        </p:nvPicPr>
        <p:blipFill>
          <a:blip r:embed="rId2"/>
          <a:stretch>
            <a:fillRect/>
          </a:stretch>
        </p:blipFill>
        <p:spPr>
          <a:xfrm>
            <a:off x="1141413" y="1456446"/>
            <a:ext cx="9906000" cy="3864146"/>
          </a:xfrm>
        </p:spPr>
      </p:pic>
    </p:spTree>
    <p:extLst>
      <p:ext uri="{BB962C8B-B14F-4D97-AF65-F5344CB8AC3E}">
        <p14:creationId xmlns:p14="http://schemas.microsoft.com/office/powerpoint/2010/main" val="1864123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BA9B5-DFBE-4921-AEEC-068B273D847E}"/>
              </a:ext>
            </a:extLst>
          </p:cNvPr>
          <p:cNvSpPr>
            <a:spLocks noGrp="1"/>
          </p:cNvSpPr>
          <p:nvPr>
            <p:ph type="title"/>
          </p:nvPr>
        </p:nvSpPr>
        <p:spPr>
          <a:xfrm>
            <a:off x="1141413" y="618518"/>
            <a:ext cx="9905998" cy="633233"/>
          </a:xfrm>
        </p:spPr>
        <p:txBody>
          <a:bodyPr>
            <a:noAutofit/>
          </a:bodyPr>
          <a:lstStyle/>
          <a:p>
            <a:r>
              <a:rPr lang="en-US" sz="2000" b="1" i="0" cap="none" dirty="0">
                <a:solidFill>
                  <a:srgbClr val="000000"/>
                </a:solidFill>
                <a:effectLst/>
                <a:latin typeface="Helvetica Neue"/>
              </a:rPr>
              <a:t>Identifying the top five "restaurants" that is most sought after in </a:t>
            </a:r>
            <a:r>
              <a:rPr lang="en-US" sz="2000" b="1" cap="none" dirty="0">
                <a:solidFill>
                  <a:srgbClr val="000000"/>
                </a:solidFill>
                <a:latin typeface="Helvetica Neue"/>
              </a:rPr>
              <a:t>T</a:t>
            </a:r>
            <a:r>
              <a:rPr lang="en-US" sz="2000" b="1" i="0" cap="none" dirty="0">
                <a:solidFill>
                  <a:srgbClr val="000000"/>
                </a:solidFill>
                <a:effectLst/>
                <a:latin typeface="Helvetica Neue"/>
              </a:rPr>
              <a:t>oronto.</a:t>
            </a:r>
            <a:br>
              <a:rPr lang="en-US" sz="2000" b="1" i="0" cap="none" dirty="0">
                <a:solidFill>
                  <a:srgbClr val="000000"/>
                </a:solidFill>
                <a:effectLst/>
                <a:latin typeface="Helvetica Neue"/>
              </a:rPr>
            </a:br>
            <a:endParaRPr lang="en-IN" sz="2000" cap="none" dirty="0"/>
          </a:p>
        </p:txBody>
      </p:sp>
      <p:pic>
        <p:nvPicPr>
          <p:cNvPr id="5" name="Content Placeholder 4">
            <a:extLst>
              <a:ext uri="{FF2B5EF4-FFF2-40B4-BE49-F238E27FC236}">
                <a16:creationId xmlns:a16="http://schemas.microsoft.com/office/drawing/2014/main" id="{8F033A57-E6FF-4674-AB07-67977B39B4D1}"/>
              </a:ext>
            </a:extLst>
          </p:cNvPr>
          <p:cNvPicPr>
            <a:picLocks noGrp="1" noChangeAspect="1"/>
          </p:cNvPicPr>
          <p:nvPr>
            <p:ph idx="1"/>
          </p:nvPr>
        </p:nvPicPr>
        <p:blipFill>
          <a:blip r:embed="rId2"/>
          <a:stretch>
            <a:fillRect/>
          </a:stretch>
        </p:blipFill>
        <p:spPr>
          <a:xfrm>
            <a:off x="1141413" y="1847267"/>
            <a:ext cx="9906000" cy="3206329"/>
          </a:xfrm>
        </p:spPr>
      </p:pic>
    </p:spTree>
    <p:extLst>
      <p:ext uri="{BB962C8B-B14F-4D97-AF65-F5344CB8AC3E}">
        <p14:creationId xmlns:p14="http://schemas.microsoft.com/office/powerpoint/2010/main" val="601764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3269-D308-4FBA-B365-2BC665DC7900}"/>
              </a:ext>
            </a:extLst>
          </p:cNvPr>
          <p:cNvSpPr>
            <a:spLocks noGrp="1"/>
          </p:cNvSpPr>
          <p:nvPr>
            <p:ph type="title"/>
          </p:nvPr>
        </p:nvSpPr>
        <p:spPr>
          <a:xfrm>
            <a:off x="1141413" y="618518"/>
            <a:ext cx="9905998" cy="784154"/>
          </a:xfrm>
        </p:spPr>
        <p:txBody>
          <a:bodyPr>
            <a:noAutofit/>
          </a:bodyPr>
          <a:lstStyle/>
          <a:p>
            <a:r>
              <a:rPr lang="en-US" sz="2000" b="1" i="0" cap="none" dirty="0">
                <a:solidFill>
                  <a:srgbClr val="000000"/>
                </a:solidFill>
                <a:effectLst/>
                <a:latin typeface="Helvetica Neue"/>
              </a:rPr>
              <a:t>Identifying the </a:t>
            </a:r>
            <a:r>
              <a:rPr lang="en-US" sz="2000" b="1" i="0" cap="none" dirty="0" err="1">
                <a:solidFill>
                  <a:srgbClr val="000000"/>
                </a:solidFill>
                <a:effectLst/>
                <a:latin typeface="Helvetica Neue"/>
              </a:rPr>
              <a:t>neighbourhoods</a:t>
            </a:r>
            <a:r>
              <a:rPr lang="en-US" sz="2000" b="1" i="0" cap="none" dirty="0">
                <a:solidFill>
                  <a:srgbClr val="000000"/>
                </a:solidFill>
                <a:effectLst/>
                <a:latin typeface="Helvetica Neue"/>
              </a:rPr>
              <a:t> with least number of "restaurants" in its </a:t>
            </a:r>
            <a:r>
              <a:rPr lang="en-US" sz="2000" b="1" i="0" cap="none" dirty="0" err="1">
                <a:solidFill>
                  <a:srgbClr val="000000"/>
                </a:solidFill>
                <a:effectLst/>
                <a:latin typeface="Helvetica Neue"/>
              </a:rPr>
              <a:t>neighbourhood</a:t>
            </a:r>
            <a:r>
              <a:rPr lang="en-US" sz="2000" b="1" i="0" cap="none" dirty="0">
                <a:solidFill>
                  <a:srgbClr val="000000"/>
                </a:solidFill>
                <a:effectLst/>
                <a:latin typeface="Helvetica Neue"/>
              </a:rPr>
              <a:t> in </a:t>
            </a:r>
            <a:r>
              <a:rPr lang="en-US" sz="2000" b="1" cap="none" dirty="0">
                <a:solidFill>
                  <a:srgbClr val="000000"/>
                </a:solidFill>
                <a:latin typeface="Helvetica Neue"/>
              </a:rPr>
              <a:t>N</a:t>
            </a:r>
            <a:r>
              <a:rPr lang="en-US" sz="2000" b="1" i="0" cap="none" dirty="0">
                <a:solidFill>
                  <a:srgbClr val="000000"/>
                </a:solidFill>
                <a:effectLst/>
                <a:latin typeface="Helvetica Neue"/>
              </a:rPr>
              <a:t>ew </a:t>
            </a:r>
            <a:r>
              <a:rPr lang="en-US" sz="2000" b="1" cap="none" dirty="0">
                <a:solidFill>
                  <a:srgbClr val="000000"/>
                </a:solidFill>
                <a:latin typeface="Helvetica Neue"/>
              </a:rPr>
              <a:t>Y</a:t>
            </a:r>
            <a:r>
              <a:rPr lang="en-US" sz="2000" b="1" i="0" cap="none" dirty="0">
                <a:solidFill>
                  <a:srgbClr val="000000"/>
                </a:solidFill>
                <a:effectLst/>
                <a:latin typeface="Helvetica Neue"/>
              </a:rPr>
              <a:t>ork city.</a:t>
            </a:r>
            <a:br>
              <a:rPr lang="en-US" sz="2000" b="1" i="0" cap="none" dirty="0">
                <a:solidFill>
                  <a:srgbClr val="000000"/>
                </a:solidFill>
                <a:effectLst/>
                <a:latin typeface="Helvetica Neue"/>
              </a:rPr>
            </a:br>
            <a:endParaRPr lang="en-IN" sz="2000" cap="none" dirty="0"/>
          </a:p>
        </p:txBody>
      </p:sp>
      <p:pic>
        <p:nvPicPr>
          <p:cNvPr id="5" name="Content Placeholder 4">
            <a:extLst>
              <a:ext uri="{FF2B5EF4-FFF2-40B4-BE49-F238E27FC236}">
                <a16:creationId xmlns:a16="http://schemas.microsoft.com/office/drawing/2014/main" id="{26CA238D-6331-4CD7-B8A3-625792C69425}"/>
              </a:ext>
            </a:extLst>
          </p:cNvPr>
          <p:cNvPicPr>
            <a:picLocks noGrp="1" noChangeAspect="1"/>
          </p:cNvPicPr>
          <p:nvPr>
            <p:ph idx="1"/>
          </p:nvPr>
        </p:nvPicPr>
        <p:blipFill>
          <a:blip r:embed="rId2"/>
          <a:stretch>
            <a:fillRect/>
          </a:stretch>
        </p:blipFill>
        <p:spPr>
          <a:xfrm>
            <a:off x="1141413" y="1964511"/>
            <a:ext cx="9906000" cy="3998953"/>
          </a:xfrm>
        </p:spPr>
      </p:pic>
    </p:spTree>
    <p:extLst>
      <p:ext uri="{BB962C8B-B14F-4D97-AF65-F5344CB8AC3E}">
        <p14:creationId xmlns:p14="http://schemas.microsoft.com/office/powerpoint/2010/main" val="357264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2620-85FA-4463-91C7-F63B867AA79D}"/>
              </a:ext>
            </a:extLst>
          </p:cNvPr>
          <p:cNvSpPr>
            <a:spLocks noGrp="1"/>
          </p:cNvSpPr>
          <p:nvPr>
            <p:ph type="title"/>
          </p:nvPr>
        </p:nvSpPr>
        <p:spPr>
          <a:xfrm>
            <a:off x="1141413" y="618518"/>
            <a:ext cx="9905998" cy="766399"/>
          </a:xfrm>
        </p:spPr>
        <p:txBody>
          <a:bodyPr>
            <a:normAutofit fontScale="90000"/>
          </a:bodyPr>
          <a:lstStyle/>
          <a:p>
            <a:r>
              <a:rPr lang="en-US" sz="2000" b="1" i="0" cap="none" dirty="0">
                <a:solidFill>
                  <a:srgbClr val="000000"/>
                </a:solidFill>
                <a:effectLst/>
                <a:latin typeface="Helvetica Neue"/>
              </a:rPr>
              <a:t>Identifying the </a:t>
            </a:r>
            <a:r>
              <a:rPr lang="en-US" sz="2000" b="1" i="0" cap="none" dirty="0" err="1">
                <a:solidFill>
                  <a:srgbClr val="000000"/>
                </a:solidFill>
                <a:effectLst/>
                <a:latin typeface="Helvetica Neue"/>
              </a:rPr>
              <a:t>neighbourhoods</a:t>
            </a:r>
            <a:r>
              <a:rPr lang="en-US" sz="2000" b="1" i="0" cap="none" dirty="0">
                <a:solidFill>
                  <a:srgbClr val="000000"/>
                </a:solidFill>
                <a:effectLst/>
                <a:latin typeface="Helvetica Neue"/>
              </a:rPr>
              <a:t> with least number of "restaurants" in its </a:t>
            </a:r>
            <a:r>
              <a:rPr lang="en-US" sz="2000" b="1" i="0" cap="none" dirty="0" err="1">
                <a:solidFill>
                  <a:srgbClr val="000000"/>
                </a:solidFill>
                <a:effectLst/>
                <a:latin typeface="Helvetica Neue"/>
              </a:rPr>
              <a:t>neighbourhood</a:t>
            </a:r>
            <a:r>
              <a:rPr lang="en-US" sz="2000" b="1" i="0" cap="none" dirty="0">
                <a:solidFill>
                  <a:srgbClr val="000000"/>
                </a:solidFill>
                <a:effectLst/>
                <a:latin typeface="Helvetica Neue"/>
              </a:rPr>
              <a:t> in Toronto.</a:t>
            </a:r>
            <a:br>
              <a:rPr lang="en-US" sz="2000" b="1" i="0" cap="none" dirty="0">
                <a:solidFill>
                  <a:srgbClr val="000000"/>
                </a:solidFill>
                <a:effectLst/>
                <a:latin typeface="Helvetica Neue"/>
              </a:rPr>
            </a:br>
            <a:endParaRPr lang="en-IN" sz="2000" cap="none" dirty="0"/>
          </a:p>
        </p:txBody>
      </p:sp>
      <p:pic>
        <p:nvPicPr>
          <p:cNvPr id="5" name="Content Placeholder 4">
            <a:extLst>
              <a:ext uri="{FF2B5EF4-FFF2-40B4-BE49-F238E27FC236}">
                <a16:creationId xmlns:a16="http://schemas.microsoft.com/office/drawing/2014/main" id="{C191B1E9-CEE1-462B-9553-13FB4930D3A6}"/>
              </a:ext>
            </a:extLst>
          </p:cNvPr>
          <p:cNvPicPr>
            <a:picLocks noGrp="1" noChangeAspect="1"/>
          </p:cNvPicPr>
          <p:nvPr>
            <p:ph idx="1"/>
          </p:nvPr>
        </p:nvPicPr>
        <p:blipFill>
          <a:blip r:embed="rId2"/>
          <a:stretch>
            <a:fillRect/>
          </a:stretch>
        </p:blipFill>
        <p:spPr>
          <a:xfrm>
            <a:off x="1141413" y="1439694"/>
            <a:ext cx="9906000" cy="5004137"/>
          </a:xfrm>
        </p:spPr>
      </p:pic>
    </p:spTree>
    <p:extLst>
      <p:ext uri="{BB962C8B-B14F-4D97-AF65-F5344CB8AC3E}">
        <p14:creationId xmlns:p14="http://schemas.microsoft.com/office/powerpoint/2010/main" val="224551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7CA1-AEDE-4FE5-BCAC-E0B4F485C730}"/>
              </a:ext>
            </a:extLst>
          </p:cNvPr>
          <p:cNvSpPr>
            <a:spLocks noGrp="1"/>
          </p:cNvSpPr>
          <p:nvPr>
            <p:ph type="title"/>
          </p:nvPr>
        </p:nvSpPr>
        <p:spPr>
          <a:xfrm>
            <a:off x="1141413" y="618518"/>
            <a:ext cx="9905998" cy="722010"/>
          </a:xfrm>
        </p:spPr>
        <p:txBody>
          <a:bodyPr>
            <a:normAutofit/>
          </a:bodyPr>
          <a:lstStyle/>
          <a:p>
            <a:pPr algn="ctr"/>
            <a:r>
              <a:rPr lang="en-IN" sz="2000" b="1" i="0" dirty="0">
                <a:solidFill>
                  <a:srgbClr val="000000"/>
                </a:solidFill>
                <a:effectLst/>
                <a:latin typeface="Helvetica Neue"/>
              </a:rPr>
              <a:t>Introduction</a:t>
            </a:r>
            <a:br>
              <a:rPr lang="en-IN" sz="2000" b="1" i="0" dirty="0">
                <a:solidFill>
                  <a:srgbClr val="000000"/>
                </a:solidFill>
                <a:effectLst/>
                <a:latin typeface="Helvetica Neue"/>
              </a:rPr>
            </a:br>
            <a:endParaRPr lang="en-IN" sz="2000" dirty="0"/>
          </a:p>
        </p:txBody>
      </p:sp>
      <p:sp>
        <p:nvSpPr>
          <p:cNvPr id="3" name="Content Placeholder 2">
            <a:extLst>
              <a:ext uri="{FF2B5EF4-FFF2-40B4-BE49-F238E27FC236}">
                <a16:creationId xmlns:a16="http://schemas.microsoft.com/office/drawing/2014/main" id="{9B0FE204-F36A-41EE-9A6D-B26E22E7CFB3}"/>
              </a:ext>
            </a:extLst>
          </p:cNvPr>
          <p:cNvSpPr>
            <a:spLocks noGrp="1"/>
          </p:cNvSpPr>
          <p:nvPr>
            <p:ph idx="1"/>
          </p:nvPr>
        </p:nvSpPr>
        <p:spPr>
          <a:xfrm>
            <a:off x="1141412" y="1420427"/>
            <a:ext cx="9905999" cy="4370774"/>
          </a:xfrm>
        </p:spPr>
        <p:txBody>
          <a:bodyPr>
            <a:normAutofit/>
          </a:bodyPr>
          <a:lstStyle/>
          <a:p>
            <a:pPr algn="just"/>
            <a:r>
              <a:rPr lang="en-US" sz="2000" b="0" i="0" dirty="0">
                <a:solidFill>
                  <a:srgbClr val="000000"/>
                </a:solidFill>
                <a:effectLst/>
                <a:latin typeface="Helvetica Neue"/>
              </a:rPr>
              <a:t>New York City is the most populous city in the United States. </a:t>
            </a:r>
            <a:r>
              <a:rPr lang="en-US" sz="2000" dirty="0">
                <a:solidFill>
                  <a:srgbClr val="000000"/>
                </a:solidFill>
                <a:latin typeface="Helvetica Neue"/>
              </a:rPr>
              <a:t>It </a:t>
            </a:r>
            <a:r>
              <a:rPr lang="en-US" sz="2000" b="0" i="0" dirty="0">
                <a:solidFill>
                  <a:srgbClr val="000000"/>
                </a:solidFill>
                <a:effectLst/>
                <a:latin typeface="Helvetica Neue"/>
              </a:rPr>
              <a:t>is also the most densely populated major city in the United States. It has been described as the cultural, financial, and media capital of the world, significantly influencing commerce, entertainment, research, technology, education, politics, tourism, art, fashion, and sports.</a:t>
            </a: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Toronto is the capital city of the Canadian province of Ontario. it is the most populous city in Canada and the fourth most populous city in North America. Toronto is an international center of business, finance, arts, and culture, and is recognized as one of the most multicultural and cosmopolitan cities in the world.</a:t>
            </a:r>
            <a:endParaRPr lang="en-IN" sz="2000" dirty="0"/>
          </a:p>
        </p:txBody>
      </p:sp>
    </p:spTree>
    <p:extLst>
      <p:ext uri="{BB962C8B-B14F-4D97-AF65-F5344CB8AC3E}">
        <p14:creationId xmlns:p14="http://schemas.microsoft.com/office/powerpoint/2010/main" val="3209012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6C185-960D-4B1C-B017-A7C9A5CBBB3A}"/>
              </a:ext>
            </a:extLst>
          </p:cNvPr>
          <p:cNvSpPr>
            <a:spLocks noGrp="1"/>
          </p:cNvSpPr>
          <p:nvPr>
            <p:ph type="title"/>
          </p:nvPr>
        </p:nvSpPr>
        <p:spPr>
          <a:xfrm>
            <a:off x="1141413" y="618518"/>
            <a:ext cx="9905998" cy="722010"/>
          </a:xfrm>
        </p:spPr>
        <p:txBody>
          <a:bodyPr>
            <a:normAutofit fontScale="90000"/>
          </a:bodyPr>
          <a:lstStyle/>
          <a:p>
            <a:pPr algn="ctr"/>
            <a:r>
              <a:rPr lang="en-IN" sz="2000" b="1" i="0" dirty="0">
                <a:solidFill>
                  <a:srgbClr val="000000"/>
                </a:solidFill>
                <a:effectLst/>
                <a:latin typeface="Helvetica Neue"/>
              </a:rPr>
              <a:t>Discussion</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7A8DC539-91EA-40D4-9893-26A0B9A77325}"/>
              </a:ext>
            </a:extLst>
          </p:cNvPr>
          <p:cNvSpPr>
            <a:spLocks noGrp="1"/>
          </p:cNvSpPr>
          <p:nvPr>
            <p:ph idx="1"/>
          </p:nvPr>
        </p:nvSpPr>
        <p:spPr>
          <a:xfrm>
            <a:off x="1141412" y="967666"/>
            <a:ext cx="9905999" cy="5761608"/>
          </a:xfrm>
        </p:spPr>
        <p:txBody>
          <a:bodyPr>
            <a:normAutofit/>
          </a:bodyPr>
          <a:lstStyle/>
          <a:p>
            <a:pPr algn="just"/>
            <a:r>
              <a:rPr lang="en-US" sz="2000" b="0" i="0" dirty="0">
                <a:solidFill>
                  <a:srgbClr val="000000"/>
                </a:solidFill>
                <a:effectLst/>
                <a:latin typeface="Helvetica Neue"/>
              </a:rPr>
              <a:t>There are lots of venues available in both New-York city and Toronto. While Italian Restaurant, Coffee Shop are top common Venue Categories across both the cities, New York city is also famous for Pizza Place, Deli / Bodega and Chinese Restaurant, while Toronto is also famous for Café, Restaurants and Bakery.</a:t>
            </a:r>
          </a:p>
          <a:p>
            <a:pPr algn="just"/>
            <a:r>
              <a:rPr lang="en-US" sz="2000" b="0" i="0" dirty="0">
                <a:solidFill>
                  <a:srgbClr val="000000"/>
                </a:solidFill>
                <a:effectLst/>
                <a:latin typeface="Helvetica Neue"/>
              </a:rPr>
              <a:t>New-York city has Murray Hill, Chelsea, Lenox Hill, Little Italy and Chinatown neighborhoods with most number of venues while Toronto has Toronto Dominion Centre, Richmond, Adelaide, Commerce Court, </a:t>
            </a:r>
            <a:r>
              <a:rPr lang="en-US" sz="2000" b="0" i="0" dirty="0" err="1">
                <a:solidFill>
                  <a:srgbClr val="000000"/>
                </a:solidFill>
                <a:effectLst/>
                <a:latin typeface="Helvetica Neue"/>
              </a:rPr>
              <a:t>Harbourfront</a:t>
            </a:r>
            <a:r>
              <a:rPr lang="en-US" sz="2000" b="0" i="0" dirty="0">
                <a:solidFill>
                  <a:srgbClr val="000000"/>
                </a:solidFill>
                <a:effectLst/>
                <a:latin typeface="Helvetica Neue"/>
              </a:rPr>
              <a:t> East, Union Station, Toronto Islands, Garden District, Ryerson </a:t>
            </a:r>
            <a:r>
              <a:rPr lang="en-US" sz="2000" b="0" i="0" dirty="0" err="1">
                <a:solidFill>
                  <a:srgbClr val="000000"/>
                </a:solidFill>
                <a:effectLst/>
                <a:latin typeface="Helvetica Neue"/>
              </a:rPr>
              <a:t>etc</a:t>
            </a:r>
            <a:r>
              <a:rPr lang="en-US" sz="2000" b="0" i="0" dirty="0">
                <a:solidFill>
                  <a:srgbClr val="000000"/>
                </a:solidFill>
                <a:effectLst/>
                <a:latin typeface="Helvetica Neue"/>
              </a:rPr>
              <a:t> with most number of venues.</a:t>
            </a:r>
          </a:p>
          <a:p>
            <a:pPr algn="just"/>
            <a:r>
              <a:rPr lang="en-US" sz="2000" b="0" i="0" dirty="0">
                <a:solidFill>
                  <a:srgbClr val="000000"/>
                </a:solidFill>
                <a:effectLst/>
                <a:latin typeface="Helvetica Neue"/>
              </a:rPr>
              <a:t>The </a:t>
            </a:r>
            <a:r>
              <a:rPr lang="en-US" sz="2000" b="0" i="0" dirty="0" err="1">
                <a:solidFill>
                  <a:srgbClr val="000000"/>
                </a:solidFill>
                <a:effectLst/>
                <a:latin typeface="Helvetica Neue"/>
              </a:rPr>
              <a:t>neighbourhoods</a:t>
            </a:r>
            <a:r>
              <a:rPr lang="en-US" sz="2000" b="0" i="0" dirty="0">
                <a:solidFill>
                  <a:srgbClr val="000000"/>
                </a:solidFill>
                <a:effectLst/>
                <a:latin typeface="Helvetica Neue"/>
              </a:rPr>
              <a:t> of New-York city and Toronto are very </a:t>
            </a:r>
            <a:r>
              <a:rPr lang="en-US" sz="2000" b="0" i="0" dirty="0" err="1">
                <a:solidFill>
                  <a:srgbClr val="000000"/>
                </a:solidFill>
                <a:effectLst/>
                <a:latin typeface="Helvetica Neue"/>
              </a:rPr>
              <a:t>mulitcultural</a:t>
            </a:r>
            <a:r>
              <a:rPr lang="en-US" sz="2000" b="0" i="0" dirty="0">
                <a:solidFill>
                  <a:srgbClr val="000000"/>
                </a:solidFill>
                <a:effectLst/>
                <a:latin typeface="Helvetica Neue"/>
              </a:rPr>
              <a:t>. There are lots of different </a:t>
            </a:r>
            <a:r>
              <a:rPr lang="en-US" sz="2000" b="0" i="0" dirty="0" err="1">
                <a:solidFill>
                  <a:srgbClr val="000000"/>
                </a:solidFill>
                <a:effectLst/>
                <a:latin typeface="Helvetica Neue"/>
              </a:rPr>
              <a:t>cusines</a:t>
            </a:r>
            <a:r>
              <a:rPr lang="en-US" sz="2000" b="0" i="0" dirty="0">
                <a:solidFill>
                  <a:srgbClr val="000000"/>
                </a:solidFill>
                <a:effectLst/>
                <a:latin typeface="Helvetica Neue"/>
              </a:rPr>
              <a:t> available in both the </a:t>
            </a:r>
            <a:r>
              <a:rPr lang="en-US" sz="2000" b="0" i="0" dirty="0" err="1">
                <a:solidFill>
                  <a:srgbClr val="000000"/>
                </a:solidFill>
                <a:effectLst/>
                <a:latin typeface="Helvetica Neue"/>
              </a:rPr>
              <a:t>cities.While</a:t>
            </a:r>
            <a:r>
              <a:rPr lang="en-US" sz="2000" b="0" i="0" dirty="0">
                <a:solidFill>
                  <a:srgbClr val="000000"/>
                </a:solidFill>
                <a:effectLst/>
                <a:latin typeface="Helvetica Neue"/>
              </a:rPr>
              <a:t> Italian and Sushi Restaurants are common in both the cities, New York is also famous for Chinese, Mexican, American Restaurants and Toronto is also famous for Japanese and Seafood Restaurants.</a:t>
            </a:r>
            <a:endParaRPr lang="en-IN" sz="2000" dirty="0"/>
          </a:p>
        </p:txBody>
      </p:sp>
    </p:spTree>
    <p:extLst>
      <p:ext uri="{BB962C8B-B14F-4D97-AF65-F5344CB8AC3E}">
        <p14:creationId xmlns:p14="http://schemas.microsoft.com/office/powerpoint/2010/main" val="2011537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45D9-D524-41AE-B7BB-90B0AD9CEE1C}"/>
              </a:ext>
            </a:extLst>
          </p:cNvPr>
          <p:cNvSpPr>
            <a:spLocks noGrp="1"/>
          </p:cNvSpPr>
          <p:nvPr>
            <p:ph type="title"/>
          </p:nvPr>
        </p:nvSpPr>
        <p:spPr>
          <a:xfrm>
            <a:off x="1141413" y="618518"/>
            <a:ext cx="9905998" cy="730888"/>
          </a:xfrm>
        </p:spPr>
        <p:txBody>
          <a:bodyPr>
            <a:normAutofit fontScale="90000"/>
          </a:bodyPr>
          <a:lstStyle/>
          <a:p>
            <a:pPr algn="ctr"/>
            <a:r>
              <a:rPr lang="en-IN" sz="2000" b="1" i="0" dirty="0">
                <a:solidFill>
                  <a:srgbClr val="000000"/>
                </a:solidFill>
                <a:effectLst/>
                <a:latin typeface="Helvetica Neue"/>
              </a:rPr>
              <a:t>Conclusion</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3D2A428A-F07B-4F67-91C4-0AA2711A4FE1}"/>
              </a:ext>
            </a:extLst>
          </p:cNvPr>
          <p:cNvSpPr>
            <a:spLocks noGrp="1"/>
          </p:cNvSpPr>
          <p:nvPr>
            <p:ph idx="1"/>
          </p:nvPr>
        </p:nvSpPr>
        <p:spPr>
          <a:xfrm>
            <a:off x="1141412" y="1012054"/>
            <a:ext cx="9905999" cy="5672831"/>
          </a:xfrm>
        </p:spPr>
        <p:txBody>
          <a:bodyPr>
            <a:normAutofit lnSpcReduction="10000"/>
          </a:bodyPr>
          <a:lstStyle/>
          <a:p>
            <a:pPr algn="just"/>
            <a:r>
              <a:rPr lang="en-US" sz="2000" b="0" i="0" dirty="0">
                <a:solidFill>
                  <a:srgbClr val="000000"/>
                </a:solidFill>
                <a:effectLst/>
                <a:latin typeface="Helvetica Neue"/>
              </a:rPr>
              <a:t>The purpose of this project was to explore the </a:t>
            </a:r>
            <a:r>
              <a:rPr lang="en-US" sz="2000" b="0" i="0" dirty="0" err="1">
                <a:solidFill>
                  <a:srgbClr val="000000"/>
                </a:solidFill>
                <a:effectLst/>
                <a:latin typeface="Helvetica Neue"/>
              </a:rPr>
              <a:t>neighbourhoods</a:t>
            </a:r>
            <a:r>
              <a:rPr lang="en-US" sz="2000" b="0" i="0" dirty="0">
                <a:solidFill>
                  <a:srgbClr val="000000"/>
                </a:solidFill>
                <a:effectLst/>
                <a:latin typeface="Helvetica Neue"/>
              </a:rPr>
              <a:t> of New-York city and Toronto and see how </a:t>
            </a:r>
            <a:r>
              <a:rPr lang="en-US" sz="2000" b="0" i="0" dirty="0" err="1">
                <a:solidFill>
                  <a:srgbClr val="000000"/>
                </a:solidFill>
                <a:effectLst/>
                <a:latin typeface="Helvetica Neue"/>
              </a:rPr>
              <a:t>neighbourhoods</a:t>
            </a:r>
            <a:r>
              <a:rPr lang="en-US" sz="2000" b="0" i="0" dirty="0">
                <a:solidFill>
                  <a:srgbClr val="000000"/>
                </a:solidFill>
                <a:effectLst/>
                <a:latin typeface="Helvetica Neue"/>
              </a:rPr>
              <a:t> offer better amenities to potential tourists and migrants. We explored both the cities based on their latitude and longitude information and then extrapolated the venues present in each of the </a:t>
            </a:r>
            <a:r>
              <a:rPr lang="en-US" sz="2000" b="0" i="0" dirty="0" err="1">
                <a:solidFill>
                  <a:srgbClr val="000000"/>
                </a:solidFill>
                <a:effectLst/>
                <a:latin typeface="Helvetica Neue"/>
              </a:rPr>
              <a:t>neighbourhoods</a:t>
            </a:r>
            <a:r>
              <a:rPr lang="en-US" sz="2000" b="0" i="0" dirty="0">
                <a:solidFill>
                  <a:srgbClr val="000000"/>
                </a:solidFill>
                <a:effectLst/>
                <a:latin typeface="Helvetica Neue"/>
              </a:rPr>
              <a:t> and clustering nearby </a:t>
            </a:r>
            <a:r>
              <a:rPr lang="en-US" sz="2000" b="0" i="0" dirty="0" err="1">
                <a:solidFill>
                  <a:srgbClr val="000000"/>
                </a:solidFill>
                <a:effectLst/>
                <a:latin typeface="Helvetica Neue"/>
              </a:rPr>
              <a:t>neighbourhoods</a:t>
            </a:r>
            <a:r>
              <a:rPr lang="en-US" sz="2000" b="0" i="0" dirty="0">
                <a:solidFill>
                  <a:srgbClr val="000000"/>
                </a:solidFill>
                <a:effectLst/>
                <a:latin typeface="Helvetica Neue"/>
              </a:rPr>
              <a:t> together.</a:t>
            </a: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We could see that each of the </a:t>
            </a:r>
            <a:r>
              <a:rPr lang="en-US" sz="2000" b="0" i="0" dirty="0" err="1">
                <a:solidFill>
                  <a:srgbClr val="000000"/>
                </a:solidFill>
                <a:effectLst/>
                <a:latin typeface="Helvetica Neue"/>
              </a:rPr>
              <a:t>neighbourhoods</a:t>
            </a:r>
            <a:r>
              <a:rPr lang="en-US" sz="2000" b="0" i="0" dirty="0">
                <a:solidFill>
                  <a:srgbClr val="000000"/>
                </a:solidFill>
                <a:effectLst/>
                <a:latin typeface="Helvetica Neue"/>
              </a:rPr>
              <a:t> in both the cities have a wide variety of experiences to offer which is unique in it's own way. The cultural diversity is quite evident which also gives the feeling of a sense of inclusion.</a:t>
            </a: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Both New-York city and Toronto seem to offer better amenities with lots of places to explore, beautiful landscapes, amazing food and a wide variety of culture. Overall, it's </a:t>
            </a:r>
            <a:r>
              <a:rPr lang="en-US" sz="2000" b="0" i="0" dirty="0" err="1">
                <a:solidFill>
                  <a:srgbClr val="000000"/>
                </a:solidFill>
                <a:effectLst/>
                <a:latin typeface="Helvetica Neue"/>
              </a:rPr>
              <a:t>upto</a:t>
            </a:r>
            <a:r>
              <a:rPr lang="en-US" sz="2000" b="0" i="0" dirty="0">
                <a:solidFill>
                  <a:srgbClr val="000000"/>
                </a:solidFill>
                <a:effectLst/>
                <a:latin typeface="Helvetica Neue"/>
              </a:rPr>
              <a:t> the stakeholders to decide which </a:t>
            </a:r>
            <a:r>
              <a:rPr lang="en-US" sz="2000" b="0" i="0" dirty="0" err="1">
                <a:solidFill>
                  <a:srgbClr val="000000"/>
                </a:solidFill>
                <a:effectLst/>
                <a:latin typeface="Helvetica Neue"/>
              </a:rPr>
              <a:t>neighbourhoods</a:t>
            </a:r>
            <a:r>
              <a:rPr lang="en-US" sz="2000" b="0" i="0" dirty="0">
                <a:solidFill>
                  <a:srgbClr val="000000"/>
                </a:solidFill>
                <a:effectLst/>
                <a:latin typeface="Helvetica Neue"/>
              </a:rPr>
              <a:t> / venues they would prefer more based on their interest.</a:t>
            </a:r>
          </a:p>
          <a:p>
            <a:endParaRPr lang="en-IN" sz="2000" dirty="0"/>
          </a:p>
        </p:txBody>
      </p:sp>
    </p:spTree>
    <p:extLst>
      <p:ext uri="{BB962C8B-B14F-4D97-AF65-F5344CB8AC3E}">
        <p14:creationId xmlns:p14="http://schemas.microsoft.com/office/powerpoint/2010/main" val="2261167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01AD-A12A-42BF-AC9D-18D22E0465E7}"/>
              </a:ext>
            </a:extLst>
          </p:cNvPr>
          <p:cNvSpPr>
            <a:spLocks noGrp="1"/>
          </p:cNvSpPr>
          <p:nvPr>
            <p:ph type="title"/>
          </p:nvPr>
        </p:nvSpPr>
        <p:spPr>
          <a:xfrm>
            <a:off x="1141413" y="618518"/>
            <a:ext cx="9905998" cy="713132"/>
          </a:xfrm>
        </p:spPr>
        <p:txBody>
          <a:bodyPr>
            <a:normAutofit fontScale="90000"/>
          </a:bodyPr>
          <a:lstStyle/>
          <a:p>
            <a:pPr algn="ctr"/>
            <a:r>
              <a:rPr lang="en-IN" sz="2000" b="1" i="0" dirty="0">
                <a:solidFill>
                  <a:srgbClr val="000000"/>
                </a:solidFill>
                <a:effectLst/>
                <a:latin typeface="Helvetica Neue"/>
              </a:rPr>
              <a:t>References</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306688FE-71F4-4596-99A9-9C2E501F88C2}"/>
              </a:ext>
            </a:extLst>
          </p:cNvPr>
          <p:cNvSpPr>
            <a:spLocks noGrp="1"/>
          </p:cNvSpPr>
          <p:nvPr>
            <p:ph idx="1"/>
          </p:nvPr>
        </p:nvSpPr>
        <p:spPr>
          <a:xfrm>
            <a:off x="1141412" y="1127464"/>
            <a:ext cx="9905999" cy="4663737"/>
          </a:xfrm>
        </p:spPr>
        <p:txBody>
          <a:bodyPr>
            <a:normAutofit fontScale="92500" lnSpcReduction="10000"/>
          </a:bodyPr>
          <a:lstStyle/>
          <a:p>
            <a:pPr algn="l"/>
            <a:r>
              <a:rPr lang="en-US" b="0" i="0" dirty="0">
                <a:solidFill>
                  <a:srgbClr val="000000"/>
                </a:solidFill>
                <a:effectLst/>
                <a:latin typeface="Helvetica Neue"/>
              </a:rPr>
              <a:t>Wikipedia - New York City and Toronto Pages </a:t>
            </a:r>
          </a:p>
          <a:p>
            <a:pPr algn="l"/>
            <a:r>
              <a:rPr lang="en-US" b="0" i="0" u="sng" dirty="0">
                <a:solidFill>
                  <a:srgbClr val="337AB7"/>
                </a:solidFill>
                <a:effectLst/>
                <a:latin typeface="Helvetica Neue"/>
                <a:hlinkClick r:id="rId2"/>
              </a:rPr>
              <a:t>https://en.wikipedia.org/wiki/New_York_City</a:t>
            </a:r>
            <a:r>
              <a:rPr lang="en-US" b="0" i="0" dirty="0">
                <a:solidFill>
                  <a:srgbClr val="000000"/>
                </a:solidFill>
                <a:effectLst/>
                <a:latin typeface="Helvetica Neue"/>
              </a:rPr>
              <a:t> </a:t>
            </a:r>
          </a:p>
          <a:p>
            <a:pPr algn="l"/>
            <a:r>
              <a:rPr lang="en-US" b="0" i="0" u="sng" dirty="0">
                <a:solidFill>
                  <a:srgbClr val="337AB7"/>
                </a:solidFill>
                <a:effectLst/>
                <a:latin typeface="Helvetica Neue"/>
                <a:hlinkClick r:id="rId3"/>
              </a:rPr>
              <a:t>https://en.wikipedia.org/wiki/Toronto</a:t>
            </a:r>
            <a:r>
              <a:rPr lang="en-US" b="0" i="0" dirty="0">
                <a:solidFill>
                  <a:srgbClr val="000000"/>
                </a:solidFill>
                <a:effectLst/>
                <a:latin typeface="Helvetica Neue"/>
              </a:rPr>
              <a:t> </a:t>
            </a:r>
          </a:p>
          <a:p>
            <a:pPr algn="l"/>
            <a:r>
              <a:rPr lang="en-US" b="0" i="0" dirty="0">
                <a:solidFill>
                  <a:srgbClr val="000000"/>
                </a:solidFill>
                <a:effectLst/>
                <a:latin typeface="Helvetica Neue"/>
              </a:rPr>
              <a:t>List of postal codes of Canada: M </a:t>
            </a:r>
          </a:p>
          <a:p>
            <a:pPr algn="l"/>
            <a:r>
              <a:rPr lang="en-US" b="0" i="0" u="sng" dirty="0">
                <a:solidFill>
                  <a:srgbClr val="337AB7"/>
                </a:solidFill>
                <a:effectLst/>
                <a:latin typeface="Helvetica Neue"/>
                <a:hlinkClick r:id="rId4"/>
              </a:rPr>
              <a:t>https://en.wikipedia.org/wiki/List_of_postal_codes_of_Canada:_M</a:t>
            </a:r>
            <a:endParaRPr lang="en-US" b="0" i="0" dirty="0">
              <a:solidFill>
                <a:srgbClr val="000000"/>
              </a:solidFill>
              <a:effectLst/>
              <a:latin typeface="Helvetica Neue"/>
            </a:endParaRPr>
          </a:p>
          <a:p>
            <a:pPr algn="l"/>
            <a:r>
              <a:rPr lang="en-US" b="0" i="0" dirty="0">
                <a:solidFill>
                  <a:srgbClr val="000000"/>
                </a:solidFill>
                <a:effectLst/>
                <a:latin typeface="Helvetica Neue"/>
              </a:rPr>
              <a:t>Kaggle: </a:t>
            </a:r>
            <a:r>
              <a:rPr lang="en-US" b="0" i="0" u="sng" dirty="0">
                <a:solidFill>
                  <a:srgbClr val="337AB7"/>
                </a:solidFill>
                <a:effectLst/>
                <a:latin typeface="Helvetica Neue"/>
                <a:hlinkClick r:id="rId5"/>
              </a:rPr>
              <a:t>https://www.kaggle.com</a:t>
            </a:r>
            <a:r>
              <a:rPr lang="en-US" b="0" i="0" dirty="0">
                <a:solidFill>
                  <a:srgbClr val="000000"/>
                </a:solidFill>
                <a:effectLst/>
                <a:latin typeface="Helvetica Neue"/>
              </a:rPr>
              <a:t> </a:t>
            </a:r>
          </a:p>
          <a:p>
            <a:pPr algn="l"/>
            <a:r>
              <a:rPr lang="en-US" b="0" i="0" dirty="0">
                <a:solidFill>
                  <a:srgbClr val="000000"/>
                </a:solidFill>
                <a:effectLst/>
                <a:latin typeface="Helvetica Neue"/>
              </a:rPr>
              <a:t>GitHub: </a:t>
            </a:r>
            <a:r>
              <a:rPr lang="en-US" b="0" i="0" u="sng" dirty="0">
                <a:solidFill>
                  <a:srgbClr val="337AB7"/>
                </a:solidFill>
                <a:effectLst/>
                <a:latin typeface="Helvetica Neue"/>
                <a:hlinkClick r:id="rId6"/>
              </a:rPr>
              <a:t>https://github.com</a:t>
            </a:r>
            <a:endParaRPr lang="en-US" b="0" i="0" dirty="0">
              <a:solidFill>
                <a:srgbClr val="000000"/>
              </a:solidFill>
              <a:effectLst/>
              <a:latin typeface="Helvetica Neue"/>
            </a:endParaRPr>
          </a:p>
          <a:p>
            <a:pPr algn="l"/>
            <a:r>
              <a:rPr lang="en-US" b="0" i="0" dirty="0">
                <a:solidFill>
                  <a:srgbClr val="000000"/>
                </a:solidFill>
                <a:effectLst/>
                <a:latin typeface="Helvetica Neue"/>
              </a:rPr>
              <a:t>Foursquare - Independent Location Data Platform </a:t>
            </a:r>
          </a:p>
          <a:p>
            <a:pPr algn="l"/>
            <a:r>
              <a:rPr lang="en-US" b="0" i="0" u="sng" dirty="0">
                <a:solidFill>
                  <a:srgbClr val="337AB7"/>
                </a:solidFill>
                <a:effectLst/>
                <a:latin typeface="Helvetica Neue"/>
                <a:hlinkClick r:id="rId7"/>
              </a:rPr>
              <a:t>https://foursquare.com</a:t>
            </a:r>
            <a:endParaRPr lang="en-US" b="0" i="0" dirty="0">
              <a:solidFill>
                <a:srgbClr val="000000"/>
              </a:solidFill>
              <a:effectLst/>
              <a:latin typeface="Helvetica Neue"/>
            </a:endParaRPr>
          </a:p>
          <a:p>
            <a:endParaRPr lang="en-IN" dirty="0"/>
          </a:p>
        </p:txBody>
      </p:sp>
    </p:spTree>
    <p:extLst>
      <p:ext uri="{BB962C8B-B14F-4D97-AF65-F5344CB8AC3E}">
        <p14:creationId xmlns:p14="http://schemas.microsoft.com/office/powerpoint/2010/main" val="2115069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BD4CA-5D6E-46B7-88A0-7C8D07891640}"/>
              </a:ext>
            </a:extLst>
          </p:cNvPr>
          <p:cNvSpPr>
            <a:spLocks noGrp="1"/>
          </p:cNvSpPr>
          <p:nvPr>
            <p:ph type="title"/>
          </p:nvPr>
        </p:nvSpPr>
        <p:spPr>
          <a:xfrm>
            <a:off x="1141413" y="618518"/>
            <a:ext cx="9905998" cy="890686"/>
          </a:xfrm>
        </p:spPr>
        <p:txBody>
          <a:bodyPr>
            <a:normAutofit/>
          </a:bodyPr>
          <a:lstStyle/>
          <a:p>
            <a:pPr algn="ctr"/>
            <a:r>
              <a:rPr lang="en-IN" sz="2000" b="1" i="0" dirty="0">
                <a:solidFill>
                  <a:srgbClr val="000000"/>
                </a:solidFill>
                <a:effectLst/>
                <a:latin typeface="Helvetica Neue"/>
              </a:rPr>
              <a:t>Business Problem</a:t>
            </a:r>
            <a:br>
              <a:rPr lang="en-IN" sz="1100" b="1" i="0" dirty="0">
                <a:solidFill>
                  <a:srgbClr val="000000"/>
                </a:solidFill>
                <a:effectLst/>
                <a:latin typeface="Helvetica Neue"/>
              </a:rPr>
            </a:br>
            <a:endParaRPr lang="en-IN" sz="2000" dirty="0"/>
          </a:p>
        </p:txBody>
      </p:sp>
      <p:sp>
        <p:nvSpPr>
          <p:cNvPr id="3" name="Content Placeholder 2">
            <a:extLst>
              <a:ext uri="{FF2B5EF4-FFF2-40B4-BE49-F238E27FC236}">
                <a16:creationId xmlns:a16="http://schemas.microsoft.com/office/drawing/2014/main" id="{1AC58BFA-A104-48DF-961B-1AF518ED5804}"/>
              </a:ext>
            </a:extLst>
          </p:cNvPr>
          <p:cNvSpPr>
            <a:spLocks noGrp="1"/>
          </p:cNvSpPr>
          <p:nvPr>
            <p:ph idx="1"/>
          </p:nvPr>
        </p:nvSpPr>
        <p:spPr/>
        <p:txBody>
          <a:bodyPr>
            <a:normAutofit/>
          </a:bodyPr>
          <a:lstStyle/>
          <a:p>
            <a:pPr algn="just"/>
            <a:r>
              <a:rPr lang="en-US" sz="2000" b="0" i="0" dirty="0">
                <a:solidFill>
                  <a:srgbClr val="000000"/>
                </a:solidFill>
                <a:effectLst/>
                <a:latin typeface="Helvetica Neue"/>
              </a:rPr>
              <a:t>The aim is to help tourists choose their destinations depending on the experiences that the neighborhoods have to offer and what they would want to have. </a:t>
            </a:r>
          </a:p>
          <a:p>
            <a:pPr algn="just"/>
            <a:r>
              <a:rPr lang="en-US" sz="2000" b="0" i="0" dirty="0">
                <a:solidFill>
                  <a:srgbClr val="000000"/>
                </a:solidFill>
                <a:effectLst/>
                <a:latin typeface="Helvetica Neue"/>
              </a:rPr>
              <a:t>This also helps people make decisions if they are thinking about migrating to New York City or Toronto or even if they want to relocate neighborhoods within the city. </a:t>
            </a:r>
            <a:endParaRPr lang="en-IN" sz="2000" dirty="0"/>
          </a:p>
        </p:txBody>
      </p:sp>
    </p:spTree>
    <p:extLst>
      <p:ext uri="{BB962C8B-B14F-4D97-AF65-F5344CB8AC3E}">
        <p14:creationId xmlns:p14="http://schemas.microsoft.com/office/powerpoint/2010/main" val="1432073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CE42-E726-4393-BAB1-C0436532B387}"/>
              </a:ext>
            </a:extLst>
          </p:cNvPr>
          <p:cNvSpPr>
            <a:spLocks noGrp="1"/>
          </p:cNvSpPr>
          <p:nvPr>
            <p:ph type="title"/>
          </p:nvPr>
        </p:nvSpPr>
        <p:spPr/>
        <p:txBody>
          <a:bodyPr>
            <a:normAutofit/>
          </a:bodyPr>
          <a:lstStyle/>
          <a:p>
            <a:pPr algn="ctr"/>
            <a:r>
              <a:rPr lang="en-IN" sz="2000" b="1" i="0" dirty="0">
                <a:solidFill>
                  <a:srgbClr val="000000"/>
                </a:solidFill>
                <a:effectLst/>
                <a:latin typeface="Helvetica Neue"/>
              </a:rPr>
              <a:t>Target Audience / Stakeholders</a:t>
            </a:r>
            <a:br>
              <a:rPr lang="en-IN" sz="1100" b="1" i="0" dirty="0">
                <a:solidFill>
                  <a:srgbClr val="000000"/>
                </a:solidFill>
                <a:effectLst/>
                <a:latin typeface="Helvetica Neue"/>
              </a:rPr>
            </a:br>
            <a:endParaRPr lang="en-IN" sz="2000" dirty="0"/>
          </a:p>
        </p:txBody>
      </p:sp>
      <p:sp>
        <p:nvSpPr>
          <p:cNvPr id="3" name="Content Placeholder 2">
            <a:extLst>
              <a:ext uri="{FF2B5EF4-FFF2-40B4-BE49-F238E27FC236}">
                <a16:creationId xmlns:a16="http://schemas.microsoft.com/office/drawing/2014/main" id="{6B4E117B-370D-4506-AE78-0721430D6113}"/>
              </a:ext>
            </a:extLst>
          </p:cNvPr>
          <p:cNvSpPr>
            <a:spLocks noGrp="1"/>
          </p:cNvSpPr>
          <p:nvPr>
            <p:ph idx="1"/>
          </p:nvPr>
        </p:nvSpPr>
        <p:spPr>
          <a:xfrm>
            <a:off x="1141412" y="1811045"/>
            <a:ext cx="9905999" cy="3980156"/>
          </a:xfrm>
        </p:spPr>
        <p:txBody>
          <a:bodyPr>
            <a:normAutofit lnSpcReduction="10000"/>
          </a:bodyPr>
          <a:lstStyle/>
          <a:p>
            <a:pPr algn="just"/>
            <a:r>
              <a:rPr lang="en-US" sz="2000" b="0" i="0" dirty="0">
                <a:solidFill>
                  <a:srgbClr val="000000"/>
                </a:solidFill>
                <a:effectLst/>
                <a:latin typeface="Helvetica Neue"/>
              </a:rPr>
              <a:t>Help tourists to choose their destinations/Venues.</a:t>
            </a:r>
          </a:p>
          <a:p>
            <a:pPr algn="just"/>
            <a:br>
              <a:rPr lang="en-US" sz="2000" dirty="0"/>
            </a:br>
            <a:r>
              <a:rPr lang="en-US" sz="2000" b="0" i="0" dirty="0">
                <a:solidFill>
                  <a:srgbClr val="000000"/>
                </a:solidFill>
                <a:effectLst/>
                <a:latin typeface="Helvetica Neue"/>
              </a:rPr>
              <a:t>Helps Business personnel to know which are the best places to invest or to do business.</a:t>
            </a:r>
          </a:p>
          <a:p>
            <a:pPr algn="just"/>
            <a:br>
              <a:rPr lang="en-US" sz="2000" dirty="0"/>
            </a:br>
            <a:r>
              <a:rPr lang="en-US" sz="2000" b="0" i="0" dirty="0">
                <a:solidFill>
                  <a:srgbClr val="000000"/>
                </a:solidFill>
                <a:effectLst/>
                <a:latin typeface="Helvetica Neue"/>
              </a:rPr>
              <a:t>Helps people make decisions if they are thinking about migrating/relocating neighborhoods within the city.</a:t>
            </a: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Helps stakeholders</a:t>
            </a:r>
            <a:r>
              <a:rPr lang="en-US" sz="2000" dirty="0">
                <a:solidFill>
                  <a:srgbClr val="000000"/>
                </a:solidFill>
                <a:latin typeface="Helvetica Neue"/>
              </a:rPr>
              <a:t> to choose </a:t>
            </a:r>
            <a:r>
              <a:rPr lang="en-US" sz="2000" b="0" i="0" dirty="0">
                <a:solidFill>
                  <a:srgbClr val="000000"/>
                </a:solidFill>
                <a:effectLst/>
                <a:latin typeface="Helvetica Neue"/>
              </a:rPr>
              <a:t>different kinds of restaurants, venues and what the city has to offer.</a:t>
            </a:r>
            <a:endParaRPr lang="en-IN" sz="2000" dirty="0"/>
          </a:p>
        </p:txBody>
      </p:sp>
    </p:spTree>
    <p:extLst>
      <p:ext uri="{BB962C8B-B14F-4D97-AF65-F5344CB8AC3E}">
        <p14:creationId xmlns:p14="http://schemas.microsoft.com/office/powerpoint/2010/main" val="305220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6105-4026-4965-A2EB-717701310173}"/>
              </a:ext>
            </a:extLst>
          </p:cNvPr>
          <p:cNvSpPr>
            <a:spLocks noGrp="1"/>
          </p:cNvSpPr>
          <p:nvPr>
            <p:ph type="title"/>
          </p:nvPr>
        </p:nvSpPr>
        <p:spPr/>
        <p:txBody>
          <a:bodyPr/>
          <a:lstStyle/>
          <a:p>
            <a:pPr algn="ctr"/>
            <a:r>
              <a:rPr lang="en-IN" sz="2000" b="1" i="0" dirty="0">
                <a:solidFill>
                  <a:srgbClr val="000000"/>
                </a:solidFill>
                <a:effectLst/>
                <a:latin typeface="Helvetica Neue"/>
              </a:rPr>
              <a:t>Data Description</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93BF6AB9-A737-48B9-8BBC-F91CF54448DC}"/>
              </a:ext>
            </a:extLst>
          </p:cNvPr>
          <p:cNvSpPr>
            <a:spLocks noGrp="1"/>
          </p:cNvSpPr>
          <p:nvPr>
            <p:ph idx="1"/>
          </p:nvPr>
        </p:nvSpPr>
        <p:spPr>
          <a:xfrm>
            <a:off x="1141412" y="1633491"/>
            <a:ext cx="9905999" cy="4157710"/>
          </a:xfrm>
        </p:spPr>
        <p:txBody>
          <a:bodyPr>
            <a:normAutofit/>
          </a:bodyPr>
          <a:lstStyle/>
          <a:p>
            <a:pPr algn="just"/>
            <a:r>
              <a:rPr lang="en-US" sz="2000" b="0" i="0" dirty="0">
                <a:solidFill>
                  <a:srgbClr val="000000"/>
                </a:solidFill>
                <a:effectLst/>
                <a:latin typeface="Helvetica Neue"/>
              </a:rPr>
              <a:t>We require geolocation data for both New York City and Toronto. We use Geographical Location data using Geocoder Package Data Source: </a:t>
            </a:r>
            <a:r>
              <a:rPr lang="en-US" sz="2000" b="0" i="0" u="sng" dirty="0">
                <a:solidFill>
                  <a:srgbClr val="337AB7"/>
                </a:solidFill>
                <a:effectLst/>
                <a:latin typeface="Helvetica Neue"/>
                <a:hlinkClick r:id="rId2"/>
              </a:rPr>
              <a:t>https://cocl.us/Geospatial_data</a:t>
            </a:r>
            <a:endParaRPr lang="en-US" sz="2000" b="0" i="0" u="sng" dirty="0">
              <a:solidFill>
                <a:srgbClr val="337AB7"/>
              </a:solidFill>
              <a:effectLst/>
              <a:latin typeface="Helvetica Neue"/>
            </a:endParaRP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This project aims to leverage venue data from Foursquare’s ‘Places API’ Venue Data using Foursquare API Data Source: </a:t>
            </a:r>
            <a:r>
              <a:rPr lang="en-US" sz="2000" b="0" i="0" u="sng" dirty="0">
                <a:solidFill>
                  <a:srgbClr val="337AB7"/>
                </a:solidFill>
                <a:effectLst/>
                <a:latin typeface="Helvetica Neue"/>
                <a:hlinkClick r:id="rId3"/>
              </a:rPr>
              <a:t>https://foursquare.com/developers/apps</a:t>
            </a:r>
            <a:endParaRPr lang="en-US" sz="2000" b="0" i="0" u="sng" dirty="0">
              <a:solidFill>
                <a:srgbClr val="337AB7"/>
              </a:solidFill>
              <a:effectLst/>
              <a:latin typeface="Helvetica Neue"/>
            </a:endParaRP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Machine learning algorithm called ‘k-means clustering’ to identify ‘New York City’ and Toronto neighborhoods.</a:t>
            </a:r>
          </a:p>
          <a:p>
            <a:endParaRPr lang="en-IN" dirty="0"/>
          </a:p>
        </p:txBody>
      </p:sp>
    </p:spTree>
    <p:extLst>
      <p:ext uri="{BB962C8B-B14F-4D97-AF65-F5344CB8AC3E}">
        <p14:creationId xmlns:p14="http://schemas.microsoft.com/office/powerpoint/2010/main" val="1180521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163F9-7D62-4258-8ACD-39815BA0524F}"/>
              </a:ext>
            </a:extLst>
          </p:cNvPr>
          <p:cNvSpPr>
            <a:spLocks noGrp="1"/>
          </p:cNvSpPr>
          <p:nvPr>
            <p:ph type="title"/>
          </p:nvPr>
        </p:nvSpPr>
        <p:spPr>
          <a:xfrm>
            <a:off x="1141413" y="618518"/>
            <a:ext cx="9905998" cy="1396714"/>
          </a:xfrm>
        </p:spPr>
        <p:txBody>
          <a:bodyPr>
            <a:normAutofit/>
          </a:bodyPr>
          <a:lstStyle/>
          <a:p>
            <a:pPr algn="ctr"/>
            <a:r>
              <a:rPr lang="en-IN" sz="2000" b="1" i="0" dirty="0">
                <a:solidFill>
                  <a:srgbClr val="000000"/>
                </a:solidFill>
                <a:effectLst/>
                <a:latin typeface="Helvetica Neue"/>
              </a:rPr>
              <a:t>New York City : </a:t>
            </a:r>
            <a:r>
              <a:rPr lang="en-IN" sz="2200" b="1" i="0" dirty="0">
                <a:solidFill>
                  <a:srgbClr val="000000"/>
                </a:solidFill>
                <a:effectLst/>
                <a:latin typeface="Helvetica Neue"/>
              </a:rPr>
              <a:t>Data Source and Description</a:t>
            </a:r>
            <a:br>
              <a:rPr lang="en-IN" b="1" i="0" dirty="0">
                <a:solidFill>
                  <a:srgbClr val="000000"/>
                </a:solidFill>
                <a:effectLst/>
                <a:latin typeface="Helvetica Neue"/>
              </a:rPr>
            </a:b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6D1ECE7C-1769-4540-AFFE-F0A406C9D111}"/>
              </a:ext>
            </a:extLst>
          </p:cNvPr>
          <p:cNvSpPr>
            <a:spLocks noGrp="1"/>
          </p:cNvSpPr>
          <p:nvPr>
            <p:ph idx="1"/>
          </p:nvPr>
        </p:nvSpPr>
        <p:spPr>
          <a:xfrm>
            <a:off x="1141412" y="1269506"/>
            <a:ext cx="9905999" cy="5184559"/>
          </a:xfrm>
        </p:spPr>
        <p:txBody>
          <a:bodyPr>
            <a:normAutofit/>
          </a:bodyPr>
          <a:lstStyle/>
          <a:p>
            <a:pPr algn="just"/>
            <a:r>
              <a:rPr lang="en-US" sz="2000" b="0" i="0" dirty="0">
                <a:solidFill>
                  <a:srgbClr val="000000"/>
                </a:solidFill>
                <a:effectLst/>
                <a:latin typeface="Helvetica Neue"/>
              </a:rPr>
              <a:t>The "New York City Neighborhood Names" dataset hosted by NYU’s Spatial Data Repository forms as the basis for the neighborhood names and associated location centroids.</a:t>
            </a: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To derive our solution, we leverage same json data available at "Skills Network Lab" ,</a:t>
            </a:r>
            <a:r>
              <a:rPr lang="en-US" sz="2000" b="0" i="0" u="sng" dirty="0">
                <a:solidFill>
                  <a:srgbClr val="337AB7"/>
                </a:solidFill>
                <a:effectLst/>
                <a:latin typeface="Helvetica Neue"/>
                <a:hlinkClick r:id="rId2"/>
              </a:rPr>
              <a:t>https://cf-courses-data.s3.us.cloud-object-storage.appdomain.cloud/IBMDeveloperSkillsNetwork-DS0701EN-SkillsNetwork/labs/</a:t>
            </a:r>
            <a:r>
              <a:rPr lang="en-US" sz="2000" b="0" i="0" u="sng" dirty="0" err="1">
                <a:solidFill>
                  <a:srgbClr val="337AB7"/>
                </a:solidFill>
                <a:effectLst/>
                <a:latin typeface="Helvetica Neue"/>
                <a:hlinkClick r:id="rId2"/>
              </a:rPr>
              <a:t>newyork_data.json</a:t>
            </a:r>
            <a:r>
              <a:rPr lang="en-US" sz="2000" b="0" i="0" dirty="0">
                <a:solidFill>
                  <a:srgbClr val="000000"/>
                </a:solidFill>
                <a:effectLst/>
                <a:latin typeface="Helvetica Neue"/>
              </a:rPr>
              <a:t>.</a:t>
            </a: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The ‘Borough’, ‘Neighborhood’, ‘Latitude’, and ‘Longitude’ values associated with each neighborhood were then converted from JSON to a Pandas </a:t>
            </a:r>
            <a:r>
              <a:rPr lang="en-US" sz="2000" b="0" i="0" dirty="0" err="1">
                <a:solidFill>
                  <a:srgbClr val="000000"/>
                </a:solidFill>
                <a:effectLst/>
                <a:latin typeface="Helvetica Neue"/>
              </a:rPr>
              <a:t>DataFrame</a:t>
            </a:r>
            <a:r>
              <a:rPr lang="en-US" sz="2000" b="0" i="0" dirty="0">
                <a:solidFill>
                  <a:srgbClr val="000000"/>
                </a:solidFill>
                <a:effectLst/>
                <a:latin typeface="Helvetica Neue"/>
              </a:rPr>
              <a:t> that serves as the foundation of the analysis.</a:t>
            </a:r>
          </a:p>
          <a:p>
            <a:endParaRPr lang="en-IN" dirty="0"/>
          </a:p>
        </p:txBody>
      </p:sp>
    </p:spTree>
    <p:extLst>
      <p:ext uri="{BB962C8B-B14F-4D97-AF65-F5344CB8AC3E}">
        <p14:creationId xmlns:p14="http://schemas.microsoft.com/office/powerpoint/2010/main" val="417872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D8B7-ADE6-4F79-897E-5ACDCF5135E2}"/>
              </a:ext>
            </a:extLst>
          </p:cNvPr>
          <p:cNvSpPr>
            <a:spLocks noGrp="1"/>
          </p:cNvSpPr>
          <p:nvPr>
            <p:ph type="title"/>
          </p:nvPr>
        </p:nvSpPr>
        <p:spPr>
          <a:xfrm>
            <a:off x="1141413" y="618518"/>
            <a:ext cx="9905998" cy="1059362"/>
          </a:xfrm>
        </p:spPr>
        <p:txBody>
          <a:bodyPr>
            <a:normAutofit/>
          </a:bodyPr>
          <a:lstStyle/>
          <a:p>
            <a:pPr algn="ctr"/>
            <a:r>
              <a:rPr lang="en-IN" sz="2000" b="1" i="0" dirty="0">
                <a:solidFill>
                  <a:srgbClr val="000000"/>
                </a:solidFill>
                <a:effectLst/>
                <a:latin typeface="Helvetica Neue"/>
              </a:rPr>
              <a:t>Toronto : </a:t>
            </a:r>
            <a:r>
              <a:rPr lang="en-IN" sz="2200" b="1" i="0" dirty="0">
                <a:solidFill>
                  <a:srgbClr val="000000"/>
                </a:solidFill>
                <a:effectLst/>
                <a:latin typeface="Helvetica Neue"/>
              </a:rPr>
              <a:t>Data Source and Description</a:t>
            </a:r>
            <a:br>
              <a:rPr lang="en-IN" sz="2200" b="1" i="0" dirty="0">
                <a:solidFill>
                  <a:srgbClr val="000000"/>
                </a:solidFill>
                <a:effectLst/>
                <a:latin typeface="Helvetica Neue"/>
              </a:rPr>
            </a:br>
            <a:br>
              <a:rPr lang="en-IN" sz="2200" b="1" i="0" dirty="0">
                <a:solidFill>
                  <a:srgbClr val="000000"/>
                </a:solidFill>
                <a:effectLst/>
                <a:latin typeface="Helvetica Neue"/>
              </a:rPr>
            </a:br>
            <a:endParaRPr lang="en-IN" sz="2200" dirty="0"/>
          </a:p>
        </p:txBody>
      </p:sp>
      <p:sp>
        <p:nvSpPr>
          <p:cNvPr id="3" name="Content Placeholder 2">
            <a:extLst>
              <a:ext uri="{FF2B5EF4-FFF2-40B4-BE49-F238E27FC236}">
                <a16:creationId xmlns:a16="http://schemas.microsoft.com/office/drawing/2014/main" id="{E9CD0925-E404-4EEA-96B9-10D213634788}"/>
              </a:ext>
            </a:extLst>
          </p:cNvPr>
          <p:cNvSpPr>
            <a:spLocks noGrp="1"/>
          </p:cNvSpPr>
          <p:nvPr>
            <p:ph idx="1"/>
          </p:nvPr>
        </p:nvSpPr>
        <p:spPr>
          <a:xfrm>
            <a:off x="1141412" y="1109708"/>
            <a:ext cx="9905999" cy="5344357"/>
          </a:xfrm>
        </p:spPr>
        <p:txBody>
          <a:bodyPr>
            <a:normAutofit lnSpcReduction="10000"/>
          </a:bodyPr>
          <a:lstStyle/>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Postal codes of Canada available at Wikipedia page serve as a starting point. Using Postal codes we can find out the neighborhoods, boroughs, venues and their most popular venue categories.</a:t>
            </a: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To derive our solution, we scrape our data from Wikipedia </a:t>
            </a:r>
            <a:r>
              <a:rPr lang="en-US" sz="2000" b="0" i="0" u="sng" dirty="0">
                <a:solidFill>
                  <a:srgbClr val="337AB7"/>
                </a:solidFill>
                <a:effectLst/>
                <a:latin typeface="Helvetica Neue"/>
                <a:hlinkClick r:id="rId2"/>
              </a:rPr>
              <a:t>https://en.wikipedia.org/wiki/List_of_postal_codes_of_Canada:_M</a:t>
            </a:r>
            <a:r>
              <a:rPr lang="en-US" sz="2000" b="0" i="0" dirty="0">
                <a:solidFill>
                  <a:srgbClr val="000000"/>
                </a:solidFill>
                <a:effectLst/>
                <a:latin typeface="Helvetica Neue"/>
              </a:rPr>
              <a:t>. This Wikipedia page has information about all the neighborhoods, we limit it to Toronto.</a:t>
            </a: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This dataset has information about Postal Code, Borough, Neighborhoods etc.</a:t>
            </a:r>
          </a:p>
          <a:p>
            <a:pPr algn="just"/>
            <a:endParaRPr lang="en-US" sz="2000" b="0" i="0" dirty="0">
              <a:solidFill>
                <a:srgbClr val="000000"/>
              </a:solidFill>
              <a:effectLst/>
              <a:latin typeface="Helvetica Neue"/>
            </a:endParaRPr>
          </a:p>
          <a:p>
            <a:pPr algn="just"/>
            <a:r>
              <a:rPr lang="en-US" sz="2000" b="0" i="0" dirty="0">
                <a:solidFill>
                  <a:srgbClr val="000000"/>
                </a:solidFill>
                <a:effectLst/>
                <a:latin typeface="Helvetica Neue"/>
              </a:rPr>
              <a:t>Using Beautiful Soup the data is preprocessed and then converted to a Pandas </a:t>
            </a:r>
            <a:r>
              <a:rPr lang="en-US" sz="2000" b="0" i="0" dirty="0" err="1">
                <a:solidFill>
                  <a:srgbClr val="000000"/>
                </a:solidFill>
                <a:effectLst/>
                <a:latin typeface="Helvetica Neue"/>
              </a:rPr>
              <a:t>DataFrame</a:t>
            </a:r>
            <a:r>
              <a:rPr lang="en-US" sz="2000" b="0" i="0" dirty="0">
                <a:solidFill>
                  <a:srgbClr val="000000"/>
                </a:solidFill>
                <a:effectLst/>
                <a:latin typeface="Helvetica Neue"/>
              </a:rPr>
              <a:t> that serves as the foundation of the analysis.</a:t>
            </a:r>
          </a:p>
        </p:txBody>
      </p:sp>
    </p:spTree>
    <p:extLst>
      <p:ext uri="{BB962C8B-B14F-4D97-AF65-F5344CB8AC3E}">
        <p14:creationId xmlns:p14="http://schemas.microsoft.com/office/powerpoint/2010/main" val="3227675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F9C1-07AD-45F6-98C8-A03DE3FD716F}"/>
              </a:ext>
            </a:extLst>
          </p:cNvPr>
          <p:cNvSpPr>
            <a:spLocks noGrp="1"/>
          </p:cNvSpPr>
          <p:nvPr>
            <p:ph type="title"/>
          </p:nvPr>
        </p:nvSpPr>
        <p:spPr>
          <a:xfrm>
            <a:off x="1141413" y="618518"/>
            <a:ext cx="9905998" cy="872931"/>
          </a:xfrm>
        </p:spPr>
        <p:txBody>
          <a:bodyPr/>
          <a:lstStyle/>
          <a:p>
            <a:pPr algn="ctr"/>
            <a:r>
              <a:rPr lang="en-IN" sz="2000" b="1" i="0" dirty="0">
                <a:solidFill>
                  <a:srgbClr val="000000"/>
                </a:solidFill>
                <a:effectLst/>
                <a:latin typeface="Helvetica Neue"/>
              </a:rPr>
              <a:t>Foursquare API Data</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EB78DDF6-D110-418B-9358-F4D5DD698E30}"/>
              </a:ext>
            </a:extLst>
          </p:cNvPr>
          <p:cNvSpPr>
            <a:spLocks noGrp="1"/>
          </p:cNvSpPr>
          <p:nvPr>
            <p:ph idx="1"/>
          </p:nvPr>
        </p:nvSpPr>
        <p:spPr>
          <a:xfrm>
            <a:off x="1141413" y="1642370"/>
            <a:ext cx="9905999" cy="3719743"/>
          </a:xfrm>
        </p:spPr>
        <p:txBody>
          <a:bodyPr>
            <a:normAutofit/>
          </a:bodyPr>
          <a:lstStyle/>
          <a:p>
            <a:r>
              <a:rPr lang="en-US" sz="2000" b="0" i="0" dirty="0">
                <a:solidFill>
                  <a:srgbClr val="000000"/>
                </a:solidFill>
                <a:effectLst/>
                <a:latin typeface="Helvetica Neue"/>
              </a:rPr>
              <a:t>"Foursquare" locational information is used to obtain data about different venues in different neighborhoods of that specific borough. </a:t>
            </a:r>
          </a:p>
          <a:p>
            <a:r>
              <a:rPr lang="en-US" b="0" i="0" dirty="0">
                <a:solidFill>
                  <a:srgbClr val="000000"/>
                </a:solidFill>
                <a:effectLst/>
                <a:latin typeface="Helvetica Neue"/>
              </a:rPr>
              <a:t> </a:t>
            </a:r>
            <a:r>
              <a:rPr lang="en-US" sz="2000" b="0" i="0" dirty="0">
                <a:solidFill>
                  <a:srgbClr val="000000"/>
                </a:solidFill>
                <a:effectLst/>
                <a:latin typeface="Helvetica Neue"/>
              </a:rPr>
              <a:t>Foursquare is a location data provider with information about venues and events within an area of interest. Such information includes venue names, locations, menus and even photos</a:t>
            </a:r>
            <a:r>
              <a:rPr lang="en-US" b="0" i="0" dirty="0">
                <a:solidFill>
                  <a:srgbClr val="000000"/>
                </a:solidFill>
                <a:effectLst/>
                <a:latin typeface="Helvetica Neue"/>
              </a:rPr>
              <a:t>. </a:t>
            </a:r>
          </a:p>
          <a:p>
            <a:pPr algn="just"/>
            <a:r>
              <a:rPr lang="en-US" sz="2000" b="0" i="0" dirty="0">
                <a:solidFill>
                  <a:srgbClr val="000000"/>
                </a:solidFill>
                <a:effectLst/>
                <a:latin typeface="Helvetica Neue"/>
              </a:rPr>
              <a:t>The data retrieved from Foursquare contained information of venues within a specified distance of the longitude and latitude of the postcodes. </a:t>
            </a:r>
            <a:endParaRPr lang="en-IN" sz="2000" dirty="0"/>
          </a:p>
        </p:txBody>
      </p:sp>
    </p:spTree>
    <p:extLst>
      <p:ext uri="{BB962C8B-B14F-4D97-AF65-F5344CB8AC3E}">
        <p14:creationId xmlns:p14="http://schemas.microsoft.com/office/powerpoint/2010/main" val="2738081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792</TotalTime>
  <Words>2221</Words>
  <Application>Microsoft Office PowerPoint</Application>
  <PresentationFormat>Widescreen</PresentationFormat>
  <Paragraphs>105</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Helvetica Neue</vt:lpstr>
      <vt:lpstr>ibm-plex-sans</vt:lpstr>
      <vt:lpstr>inherit</vt:lpstr>
      <vt:lpstr>Tw Cen MT</vt:lpstr>
      <vt:lpstr>Circuit</vt:lpstr>
      <vt:lpstr>                                                                                                                                                                                                                                                                                                                                                                                                                                                                                                                                                                                                                                                                                                                                        Capstone Project  Analyzing the neighborhoods of New-York city and Toronto   </vt:lpstr>
      <vt:lpstr>Table of contents </vt:lpstr>
      <vt:lpstr>Introduction </vt:lpstr>
      <vt:lpstr>Business Problem </vt:lpstr>
      <vt:lpstr>Target Audience / Stakeholders </vt:lpstr>
      <vt:lpstr>Data Description </vt:lpstr>
      <vt:lpstr>New York City : Data Source and Description  </vt:lpstr>
      <vt:lpstr>Toronto : Data Source and Description  </vt:lpstr>
      <vt:lpstr>Foursquare API Data </vt:lpstr>
      <vt:lpstr>TechStack / framework Used </vt:lpstr>
      <vt:lpstr>Methodology Section </vt:lpstr>
      <vt:lpstr>Afer data downloading, preprocessing and cleaning we have the resulting dataframe for New York city and Toronto  </vt:lpstr>
      <vt:lpstr> Visualizing the neighborhoods of New-York city and Toronto  Creating a map of New York city with neighborhoods superimposed on top using folium library.  </vt:lpstr>
      <vt:lpstr>Creating a map of Toronto with neighborhoods superimposed on top using folium library.   </vt:lpstr>
      <vt:lpstr>Creating a map of Toronto with neighborhoods which contains Toronto word in their Borough name using folium library.  </vt:lpstr>
      <vt:lpstr>New York : check the 10 most common venues in each neighborhood. </vt:lpstr>
      <vt:lpstr>Toronto : check the 10 most common venues in each neighborhood. </vt:lpstr>
      <vt:lpstr>New York : Cluster Neighbourhoods </vt:lpstr>
      <vt:lpstr>Toronto : Cluster Neighbourhoods </vt:lpstr>
      <vt:lpstr>Identifying the top five venue categories in New York city. </vt:lpstr>
      <vt:lpstr>Identifying the top five venue categories in Toronto. </vt:lpstr>
      <vt:lpstr>Identifying the top five neighborhoods with most number of venues in its neighborhood.  </vt:lpstr>
      <vt:lpstr>Identifying the top five neighborhoods with most number of venues in its neighborhood. </vt:lpstr>
      <vt:lpstr>Identifying the "restaurants" in New York city. </vt:lpstr>
      <vt:lpstr>Identifying the top five "restaurants" that is most sought after in New York city. </vt:lpstr>
      <vt:lpstr>Identifying the "restaurants" in Toronto. </vt:lpstr>
      <vt:lpstr>Identifying the top five "restaurants" that is most sought after in Toronto. </vt:lpstr>
      <vt:lpstr>Identifying the neighbourhoods with least number of "restaurants" in its neighbourhood in New York city. </vt:lpstr>
      <vt:lpstr>Identifying the neighbourhoods with least number of "restaurants" in its neighbourhood in Toronto. </vt:lpstr>
      <vt:lpstr>Discussion </vt:lpstr>
      <vt:lpstr>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Analyzing the Neighborhoods of New-York City and Toronto</dc:title>
  <dc:creator>Vijayakumar H</dc:creator>
  <cp:lastModifiedBy>Vijayakumar H</cp:lastModifiedBy>
  <cp:revision>27</cp:revision>
  <dcterms:created xsi:type="dcterms:W3CDTF">2021-07-27T10:50:26Z</dcterms:created>
  <dcterms:modified xsi:type="dcterms:W3CDTF">2021-07-31T11:50:19Z</dcterms:modified>
</cp:coreProperties>
</file>